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Intro Rust" charset="1" panose="00000500000000000000"/>
      <p:regular r:id="rId10"/>
    </p:embeddedFont>
    <p:embeddedFont>
      <p:font typeface="Just Another Hand" charset="1" panose="02000506000000020003"/>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presProps.xml" Type="http://schemas.openxmlformats.org/officeDocument/2006/relationships/presProps"/><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viewProps.xml" Type="http://schemas.openxmlformats.org/officeDocument/2006/relationships/viewProps"/><Relationship Id="rId30" Target="slides/slide19.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png" Type="http://schemas.openxmlformats.org/officeDocument/2006/relationships/image"/><Relationship Id="rId3" Target="../media/image39.svg" Type="http://schemas.openxmlformats.org/officeDocument/2006/relationships/image"/><Relationship Id="rId4" Target="../media/image9.png" Type="http://schemas.openxmlformats.org/officeDocument/2006/relationships/image"/><Relationship Id="rId5" Target="../media/image40.png" Type="http://schemas.openxmlformats.org/officeDocument/2006/relationships/image"/><Relationship Id="rId6" Target="../media/image7.png" Type="http://schemas.openxmlformats.org/officeDocument/2006/relationships/image"/><Relationship Id="rId7" Target="../media/image2.png" Type="http://schemas.openxmlformats.org/officeDocument/2006/relationships/image"/><Relationship Id="rId8" Target="../media/image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41.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42.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43.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44.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45.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46.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8.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png" Type="http://schemas.openxmlformats.org/officeDocument/2006/relationships/image"/><Relationship Id="rId2" Target="../media/image4.png" Type="http://schemas.openxmlformats.org/officeDocument/2006/relationships/image"/><Relationship Id="rId3" Target="../media/image5.pn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 Id="rId6" Target="../media/image8.png" Type="http://schemas.openxmlformats.org/officeDocument/2006/relationships/image"/><Relationship Id="rId7" Target="../media/image9.png" Type="http://schemas.openxmlformats.org/officeDocument/2006/relationships/image"/><Relationship Id="rId8" Target="../media/image10.png" Type="http://schemas.openxmlformats.org/officeDocument/2006/relationships/image"/><Relationship Id="rId9" Target="../media/image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3.png" Type="http://schemas.openxmlformats.org/officeDocument/2006/relationships/image"/><Relationship Id="rId7" Target="../media/image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png" Type="http://schemas.openxmlformats.org/officeDocument/2006/relationships/image"/><Relationship Id="rId9"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 Id="rId3" Target="../media/image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png" Type="http://schemas.openxmlformats.org/officeDocument/2006/relationships/image"/><Relationship Id="rId9" Target="../media/image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10.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media/image21.png" Type="http://schemas.openxmlformats.org/officeDocument/2006/relationships/image"/><Relationship Id="rId3" Target="../media/image22.png" Type="http://schemas.openxmlformats.org/officeDocument/2006/relationships/image"/><Relationship Id="rId4" Target="../media/image23.png" Type="http://schemas.openxmlformats.org/officeDocument/2006/relationships/image"/><Relationship Id="rId5" Target="../media/image2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10.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media/image21.png" Type="http://schemas.openxmlformats.org/officeDocument/2006/relationships/image"/><Relationship Id="rId3" Target="../media/image22.png" Type="http://schemas.openxmlformats.org/officeDocument/2006/relationships/image"/><Relationship Id="rId4" Target="../media/image31.png" Type="http://schemas.openxmlformats.org/officeDocument/2006/relationships/image"/><Relationship Id="rId5" Target="../media/image32.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12" Target="../media/image29.png" Type="http://schemas.openxmlformats.org/officeDocument/2006/relationships/image"/><Relationship Id="rId13" Target="../media/image30.svg" Type="http://schemas.openxmlformats.org/officeDocument/2006/relationships/image"/><Relationship Id="rId14" Target="../media/image10.png" Type="http://schemas.openxmlformats.org/officeDocument/2006/relationships/image"/><Relationship Id="rId15" Target="../media/image2.png" Type="http://schemas.openxmlformats.org/officeDocument/2006/relationships/image"/><Relationship Id="rId16" Target="../media/image3.png" Type="http://schemas.openxmlformats.org/officeDocument/2006/relationships/image"/><Relationship Id="rId2" Target="../media/image21.png" Type="http://schemas.openxmlformats.org/officeDocument/2006/relationships/image"/><Relationship Id="rId3" Target="../media/image22.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5.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AutoShape 3" id="3"/>
          <p:cNvSpPr/>
          <p:nvPr/>
        </p:nvSpPr>
        <p:spPr>
          <a:xfrm rot="0">
            <a:off x="1643117" y="7117869"/>
            <a:ext cx="13686648" cy="0"/>
          </a:xfrm>
          <a:prstGeom prst="line">
            <a:avLst/>
          </a:prstGeom>
          <a:ln cap="flat" w="47625">
            <a:solidFill>
              <a:srgbClr val="FFFFFF"/>
            </a:solidFill>
            <a:prstDash val="solid"/>
            <a:headEnd type="none" len="sm" w="sm"/>
            <a:tailEnd type="none" len="sm" w="sm"/>
          </a:ln>
        </p:spPr>
      </p:sp>
      <p:sp>
        <p:nvSpPr>
          <p:cNvPr name="TextBox 4" id="4"/>
          <p:cNvSpPr txBox="true"/>
          <p:nvPr/>
        </p:nvSpPr>
        <p:spPr>
          <a:xfrm rot="0">
            <a:off x="1655612" y="4011916"/>
            <a:ext cx="14976777" cy="1610089"/>
          </a:xfrm>
          <a:prstGeom prst="rect">
            <a:avLst/>
          </a:prstGeom>
        </p:spPr>
        <p:txBody>
          <a:bodyPr anchor="t" rtlCol="false" tIns="0" lIns="0" bIns="0" rIns="0">
            <a:spAutoFit/>
          </a:bodyPr>
          <a:lstStyle/>
          <a:p>
            <a:pPr>
              <a:lnSpc>
                <a:spcPts val="13104"/>
              </a:lnSpc>
            </a:pPr>
            <a:r>
              <a:rPr lang="en-US" sz="9360" spc="1104">
                <a:solidFill>
                  <a:srgbClr val="FFFFFF"/>
                </a:solidFill>
                <a:latin typeface="Intro Rust"/>
              </a:rPr>
              <a:t>CLIMATE LITERACY</a:t>
            </a:r>
          </a:p>
        </p:txBody>
      </p:sp>
      <p:sp>
        <p:nvSpPr>
          <p:cNvPr name="TextBox 5" id="5"/>
          <p:cNvSpPr txBox="true"/>
          <p:nvPr/>
        </p:nvSpPr>
        <p:spPr>
          <a:xfrm rot="0">
            <a:off x="1655612" y="3108119"/>
            <a:ext cx="9808720" cy="837554"/>
          </a:xfrm>
          <a:prstGeom prst="rect">
            <a:avLst/>
          </a:prstGeom>
        </p:spPr>
        <p:txBody>
          <a:bodyPr anchor="t" rtlCol="false" tIns="0" lIns="0" bIns="0" rIns="0">
            <a:spAutoFit/>
          </a:bodyPr>
          <a:lstStyle/>
          <a:p>
            <a:pPr>
              <a:lnSpc>
                <a:spcPts val="6860"/>
              </a:lnSpc>
            </a:pPr>
            <a:r>
              <a:rPr lang="en-US" sz="4900" spc="877">
                <a:solidFill>
                  <a:srgbClr val="FFFFFF"/>
                </a:solidFill>
                <a:latin typeface="Intro Rust"/>
              </a:rPr>
              <a:t>SLOVAKIA / NORWAY</a:t>
            </a:r>
          </a:p>
        </p:txBody>
      </p:sp>
      <p:sp>
        <p:nvSpPr>
          <p:cNvPr name="TextBox 6" id="6"/>
          <p:cNvSpPr txBox="true"/>
          <p:nvPr/>
        </p:nvSpPr>
        <p:spPr>
          <a:xfrm rot="0">
            <a:off x="2135267" y="7467601"/>
            <a:ext cx="13194498" cy="1280160"/>
          </a:xfrm>
          <a:prstGeom prst="rect">
            <a:avLst/>
          </a:prstGeom>
        </p:spPr>
        <p:txBody>
          <a:bodyPr anchor="t" rtlCol="false" tIns="0" lIns="0" bIns="0" rIns="0">
            <a:spAutoFit/>
          </a:bodyPr>
          <a:lstStyle/>
          <a:p>
            <a:pPr algn="ctr">
              <a:lnSpc>
                <a:spcPts val="5040"/>
              </a:lnSpc>
            </a:pPr>
            <a:r>
              <a:rPr lang="en-US" sz="3600" spc="374">
                <a:solidFill>
                  <a:srgbClr val="FFFFFF"/>
                </a:solidFill>
                <a:latin typeface="Arimo"/>
              </a:rPr>
              <a:t>PRIMARY SCHOOL WITH KINDERGARTEN OF MAXIMILIAN HELL</a:t>
            </a:r>
          </a:p>
        </p:txBody>
      </p:sp>
      <p:sp>
        <p:nvSpPr>
          <p:cNvPr name="Freeform 7" id="7"/>
          <p:cNvSpPr/>
          <p:nvPr/>
        </p:nvSpPr>
        <p:spPr>
          <a:xfrm flipH="false" flipV="false" rot="0">
            <a:off x="0" y="0"/>
            <a:ext cx="1959217" cy="3379732"/>
          </a:xfrm>
          <a:custGeom>
            <a:avLst/>
            <a:gdLst/>
            <a:ahLst/>
            <a:cxnLst/>
            <a:rect r="r" b="b" t="t" l="l"/>
            <a:pathLst>
              <a:path h="3379732" w="1959217">
                <a:moveTo>
                  <a:pt x="0" y="0"/>
                </a:moveTo>
                <a:lnTo>
                  <a:pt x="1959217" y="0"/>
                </a:lnTo>
                <a:lnTo>
                  <a:pt x="1959217" y="3379732"/>
                </a:lnTo>
                <a:lnTo>
                  <a:pt x="0" y="3379732"/>
                </a:lnTo>
                <a:lnTo>
                  <a:pt x="0" y="0"/>
                </a:lnTo>
                <a:close/>
              </a:path>
            </a:pathLst>
          </a:custGeom>
          <a:blipFill>
            <a:blip r:embed="rId3"/>
            <a:stretch>
              <a:fillRect l="-70614" t="0" r="-73198" b="0"/>
            </a:stretch>
          </a:blipFill>
        </p:spPr>
      </p:sp>
      <p:sp>
        <p:nvSpPr>
          <p:cNvPr name="Freeform 8" id="8"/>
          <p:cNvSpPr/>
          <p:nvPr/>
        </p:nvSpPr>
        <p:spPr>
          <a:xfrm flipH="false" flipV="false" rot="0">
            <a:off x="16123274" y="7354126"/>
            <a:ext cx="1955952" cy="2418529"/>
          </a:xfrm>
          <a:custGeom>
            <a:avLst/>
            <a:gdLst/>
            <a:ahLst/>
            <a:cxnLst/>
            <a:rect r="r" b="b" t="t" l="l"/>
            <a:pathLst>
              <a:path h="2418529" w="1955952">
                <a:moveTo>
                  <a:pt x="0" y="0"/>
                </a:moveTo>
                <a:lnTo>
                  <a:pt x="1955951" y="0"/>
                </a:lnTo>
                <a:lnTo>
                  <a:pt x="1955951" y="2418529"/>
                </a:lnTo>
                <a:lnTo>
                  <a:pt x="0" y="2418529"/>
                </a:lnTo>
                <a:lnTo>
                  <a:pt x="0" y="0"/>
                </a:lnTo>
                <a:close/>
              </a:path>
            </a:pathLst>
          </a:custGeom>
          <a:blipFill>
            <a:blip r:embed="rId4"/>
            <a:stretch>
              <a:fillRect l="-201278"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507422" y="1851032"/>
            <a:ext cx="9334803" cy="7416793"/>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13206" t="0" r="-13206" b="0"/>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false" flipV="false" rot="0">
            <a:off x="11492141" y="1449782"/>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551419" y="2122595"/>
            <a:ext cx="6979980" cy="7587846"/>
          </a:xfrm>
          <a:prstGeom prst="rect">
            <a:avLst/>
          </a:prstGeom>
        </p:spPr>
        <p:txBody>
          <a:bodyPr anchor="t" rtlCol="false" tIns="0" lIns="0" bIns="0" rIns="0">
            <a:spAutoFit/>
          </a:bodyPr>
          <a:lstStyle/>
          <a:p>
            <a:pPr algn="ctr">
              <a:lnSpc>
                <a:spcPts val="3763"/>
              </a:lnSpc>
            </a:pPr>
            <a:r>
              <a:rPr lang="en-US" sz="3059" spc="91">
                <a:solidFill>
                  <a:srgbClr val="FFFFFF"/>
                </a:solidFill>
                <a:latin typeface="Arimo"/>
              </a:rPr>
              <a:t>The rivers are watery and have a large slope, which creates favorable conditions for use in the energy sector.</a:t>
            </a:r>
          </a:p>
          <a:p>
            <a:pPr algn="ctr">
              <a:lnSpc>
                <a:spcPts val="3763"/>
              </a:lnSpc>
            </a:pPr>
            <a:r>
              <a:rPr lang="en-US" sz="3059" spc="91">
                <a:solidFill>
                  <a:srgbClr val="FFFFFF"/>
                </a:solidFill>
                <a:latin typeface="Arimo"/>
              </a:rPr>
              <a:t>A fjord is a special type of sea bay, a remnant of glacial activity. It is a long and narrow sea bay that arises in mountainous areas near seas and oceans.</a:t>
            </a:r>
          </a:p>
          <a:p>
            <a:pPr algn="ctr">
              <a:lnSpc>
                <a:spcPts val="3763"/>
              </a:lnSpc>
            </a:pPr>
            <a:r>
              <a:rPr lang="en-US" sz="3059">
                <a:solidFill>
                  <a:srgbClr val="FFFFFF"/>
                </a:solidFill>
                <a:latin typeface="Arimo"/>
              </a:rPr>
              <a:t>Norway is a large producer of energy from renewable sources, mainly thanks to hydroelectric power plants. Over 99% of electricity production in mainland Norway is covered by hydropower plants - there are as many as 937 of them.</a:t>
            </a:r>
          </a:p>
        </p:txBody>
      </p:sp>
      <p:sp>
        <p:nvSpPr>
          <p:cNvPr name="TextBox 7" id="7"/>
          <p:cNvSpPr txBox="true"/>
          <p:nvPr/>
        </p:nvSpPr>
        <p:spPr>
          <a:xfrm rot="0">
            <a:off x="-2579877" y="547427"/>
            <a:ext cx="22460047" cy="1226820"/>
          </a:xfrm>
          <a:prstGeom prst="rect">
            <a:avLst/>
          </a:prstGeom>
        </p:spPr>
        <p:txBody>
          <a:bodyPr anchor="t" rtlCol="false" tIns="0" lIns="0" bIns="0" rIns="0">
            <a:spAutoFit/>
          </a:bodyPr>
          <a:lstStyle/>
          <a:p>
            <a:pPr algn="ctr">
              <a:lnSpc>
                <a:spcPts val="10080"/>
              </a:lnSpc>
            </a:pPr>
            <a:r>
              <a:rPr lang="en-US" sz="7200" spc="813">
                <a:solidFill>
                  <a:srgbClr val="FFFFFF"/>
                </a:solidFill>
                <a:latin typeface="Intro Rust"/>
              </a:rPr>
              <a:t>Waters of Norway</a:t>
            </a:r>
          </a:p>
        </p:txBody>
      </p:sp>
      <p:sp>
        <p:nvSpPr>
          <p:cNvPr name="Freeform 8" id="8"/>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6"/>
            <a:stretch>
              <a:fillRect l="-70614" t="0" r="-73198" b="0"/>
            </a:stretch>
          </a:blipFill>
        </p:spPr>
      </p:sp>
      <p:sp>
        <p:nvSpPr>
          <p:cNvPr name="Freeform 9" id="9"/>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7"/>
            <a:stretch>
              <a:fillRect l="-201278" t="-4786"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CBE5D"/>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2"/>
            <a:srcRect l="0" t="42980" r="0" b="42980"/>
            <a:stretch>
              <a:fillRect/>
            </a:stretch>
          </p:blipFill>
          <p:spPr>
            <a:xfrm flipH="false" flipV="false">
              <a:off x="0" y="0"/>
              <a:ext cx="24384000" cy="2280708"/>
            </a:xfrm>
            <a:prstGeom prst="rect">
              <a:avLst/>
            </a:prstGeom>
          </p:spPr>
        </p:pic>
      </p:grpSp>
      <p:sp>
        <p:nvSpPr>
          <p:cNvPr name="AutoShape 4" id="4"/>
          <p:cNvSpPr/>
          <p:nvPr/>
        </p:nvSpPr>
        <p:spPr>
          <a:xfrm rot="0">
            <a:off x="3680045" y="4122982"/>
            <a:ext cx="10927910" cy="0"/>
          </a:xfrm>
          <a:prstGeom prst="line">
            <a:avLst/>
          </a:prstGeom>
          <a:ln cap="flat" w="28575">
            <a:solidFill>
              <a:srgbClr val="FFFFFF"/>
            </a:solidFill>
            <a:prstDash val="solid"/>
            <a:headEnd type="none" len="sm" w="sm"/>
            <a:tailEnd type="none" len="sm" w="sm"/>
          </a:ln>
        </p:spPr>
      </p:sp>
      <p:sp>
        <p:nvSpPr>
          <p:cNvPr name="Freeform 5" id="5"/>
          <p:cNvSpPr/>
          <p:nvPr/>
        </p:nvSpPr>
        <p:spPr>
          <a:xfrm flipH="false" flipV="false" rot="0">
            <a:off x="5142931" y="4820771"/>
            <a:ext cx="8111454" cy="1135604"/>
          </a:xfrm>
          <a:custGeom>
            <a:avLst/>
            <a:gdLst/>
            <a:ahLst/>
            <a:cxnLst/>
            <a:rect r="r" b="b" t="t" l="l"/>
            <a:pathLst>
              <a:path h="1135604" w="8111454">
                <a:moveTo>
                  <a:pt x="0" y="0"/>
                </a:moveTo>
                <a:lnTo>
                  <a:pt x="8111455" y="0"/>
                </a:lnTo>
                <a:lnTo>
                  <a:pt x="8111455" y="1135604"/>
                </a:lnTo>
                <a:lnTo>
                  <a:pt x="0" y="1135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3908834">
            <a:off x="12837718" y="823872"/>
            <a:ext cx="833334" cy="3603607"/>
          </a:xfrm>
          <a:custGeom>
            <a:avLst/>
            <a:gdLst/>
            <a:ahLst/>
            <a:cxnLst/>
            <a:rect r="r" b="b" t="t" l="l"/>
            <a:pathLst>
              <a:path h="3603607" w="833334">
                <a:moveTo>
                  <a:pt x="0" y="0"/>
                </a:moveTo>
                <a:lnTo>
                  <a:pt x="833335" y="0"/>
                </a:lnTo>
                <a:lnTo>
                  <a:pt x="833335" y="3603607"/>
                </a:lnTo>
                <a:lnTo>
                  <a:pt x="0" y="3603607"/>
                </a:lnTo>
                <a:lnTo>
                  <a:pt x="0" y="0"/>
                </a:lnTo>
                <a:close/>
              </a:path>
            </a:pathLst>
          </a:custGeom>
          <a:blipFill>
            <a:blip r:embed="rId5"/>
            <a:stretch>
              <a:fillRect l="0" t="0" r="0" b="0"/>
            </a:stretch>
          </a:blipFill>
        </p:spPr>
      </p:sp>
      <p:sp>
        <p:nvSpPr>
          <p:cNvPr name="TextBox 7" id="7"/>
          <p:cNvSpPr txBox="true"/>
          <p:nvPr/>
        </p:nvSpPr>
        <p:spPr>
          <a:xfrm rot="0">
            <a:off x="2112300" y="5276205"/>
            <a:ext cx="14063399" cy="1043813"/>
          </a:xfrm>
          <a:prstGeom prst="rect">
            <a:avLst/>
          </a:prstGeom>
        </p:spPr>
        <p:txBody>
          <a:bodyPr anchor="t" rtlCol="false" tIns="0" lIns="0" bIns="0" rIns="0">
            <a:spAutoFit/>
          </a:bodyPr>
          <a:lstStyle/>
          <a:p>
            <a:pPr algn="ctr">
              <a:lnSpc>
                <a:spcPts val="4065"/>
              </a:lnSpc>
            </a:pPr>
            <a:r>
              <a:rPr lang="en-US" sz="3799" spc="478">
                <a:solidFill>
                  <a:srgbClr val="FFFFFF"/>
                </a:solidFill>
                <a:latin typeface="Intro Rust"/>
              </a:rPr>
              <a:t>EMISSIONS. WASTES. ENERGY CONSUMPTION. WATER CONSUMPTION</a:t>
            </a:r>
          </a:p>
        </p:txBody>
      </p:sp>
      <p:sp>
        <p:nvSpPr>
          <p:cNvPr name="TextBox 8" id="8"/>
          <p:cNvSpPr txBox="true"/>
          <p:nvPr/>
        </p:nvSpPr>
        <p:spPr>
          <a:xfrm rot="0">
            <a:off x="2593683" y="1784785"/>
            <a:ext cx="13100633" cy="197624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how do we affect the climate?</a:t>
            </a:r>
          </a:p>
        </p:txBody>
      </p:sp>
      <p:sp>
        <p:nvSpPr>
          <p:cNvPr name="Freeform 9" id="9"/>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6"/>
            <a:stretch>
              <a:fillRect l="-70614" t="0" r="-73198" b="0"/>
            </a:stretch>
          </a:blipFill>
        </p:spPr>
      </p:sp>
      <p:sp>
        <p:nvSpPr>
          <p:cNvPr name="Freeform 10" id="10"/>
          <p:cNvSpPr/>
          <p:nvPr/>
        </p:nvSpPr>
        <p:spPr>
          <a:xfrm flipH="false" flipV="false" rot="0">
            <a:off x="16966108" y="158180"/>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7"/>
            <a:stretch>
              <a:fillRect l="-201278" t="-4786"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CBE5D"/>
        </a:solidFill>
      </p:bgPr>
    </p:bg>
    <p:spTree>
      <p:nvGrpSpPr>
        <p:cNvPr id="1" name=""/>
        <p:cNvGrpSpPr/>
        <p:nvPr/>
      </p:nvGrpSpPr>
      <p:grpSpPr>
        <a:xfrm>
          <a:off x="0" y="0"/>
          <a:ext cx="0" cy="0"/>
          <a:chOff x="0" y="0"/>
          <a:chExt cx="0" cy="0"/>
        </a:xfrm>
      </p:grpSpPr>
      <p:grpSp>
        <p:nvGrpSpPr>
          <p:cNvPr name="Group 2" id="2"/>
          <p:cNvGrpSpPr/>
          <p:nvPr/>
        </p:nvGrpSpPr>
        <p:grpSpPr>
          <a:xfrm rot="0">
            <a:off x="0" y="0"/>
            <a:ext cx="7350233" cy="10287000"/>
            <a:chOff x="0" y="0"/>
            <a:chExt cx="2486375" cy="3479800"/>
          </a:xfrm>
        </p:grpSpPr>
        <p:sp>
          <p:nvSpPr>
            <p:cNvPr name="Freeform 3" id="3"/>
            <p:cNvSpPr/>
            <p:nvPr/>
          </p:nvSpPr>
          <p:spPr>
            <a:xfrm flipH="false" flipV="false" rot="0">
              <a:off x="0" y="0"/>
              <a:ext cx="2486375" cy="3479800"/>
            </a:xfrm>
            <a:custGeom>
              <a:avLst/>
              <a:gdLst/>
              <a:ahLst/>
              <a:cxnLst/>
              <a:rect r="r" b="b" t="t" l="l"/>
              <a:pathLst>
                <a:path h="3479800" w="2486375">
                  <a:moveTo>
                    <a:pt x="0" y="0"/>
                  </a:moveTo>
                  <a:lnTo>
                    <a:pt x="2486375" y="0"/>
                  </a:lnTo>
                  <a:lnTo>
                    <a:pt x="2486375" y="3479800"/>
                  </a:lnTo>
                  <a:lnTo>
                    <a:pt x="0" y="3479800"/>
                  </a:lnTo>
                  <a:close/>
                </a:path>
              </a:pathLst>
            </a:custGeom>
            <a:solidFill>
              <a:srgbClr val="68963C"/>
            </a:solidFill>
          </p:spPr>
        </p:sp>
      </p:grpSp>
      <p:sp>
        <p:nvSpPr>
          <p:cNvPr name="Freeform 4" id="4"/>
          <p:cNvSpPr/>
          <p:nvPr/>
        </p:nvSpPr>
        <p:spPr>
          <a:xfrm flipH="false" flipV="false" rot="0">
            <a:off x="3479052" y="682420"/>
            <a:ext cx="3250218" cy="1560105"/>
          </a:xfrm>
          <a:custGeom>
            <a:avLst/>
            <a:gdLst/>
            <a:ahLst/>
            <a:cxnLst/>
            <a:rect r="r" b="b" t="t" l="l"/>
            <a:pathLst>
              <a:path h="1560105" w="3250218">
                <a:moveTo>
                  <a:pt x="0" y="0"/>
                </a:moveTo>
                <a:lnTo>
                  <a:pt x="3250218" y="0"/>
                </a:lnTo>
                <a:lnTo>
                  <a:pt x="3250218" y="1560105"/>
                </a:lnTo>
                <a:lnTo>
                  <a:pt x="0" y="1560105"/>
                </a:lnTo>
                <a:lnTo>
                  <a:pt x="0" y="0"/>
                </a:lnTo>
                <a:close/>
              </a:path>
            </a:pathLst>
          </a:custGeom>
          <a:blipFill>
            <a:blip r:embed="rId2">
              <a:alphaModFix amt="70000"/>
              <a:extLst>
                <a:ext uri="{96DAC541-7B7A-43D3-8B79-37D633B846F1}">
                  <asvg:svgBlip xmlns:asvg="http://schemas.microsoft.com/office/drawing/2016/SVG/main" r:embed="rId3"/>
                </a:ext>
              </a:extLst>
            </a:blip>
            <a:stretch>
              <a:fillRect l="0" t="0" r="0" b="0"/>
            </a:stretch>
          </a:blipFill>
        </p:spPr>
      </p:sp>
      <p:sp>
        <p:nvSpPr>
          <p:cNvPr name="TextBox 5" id="5"/>
          <p:cNvSpPr txBox="true"/>
          <p:nvPr/>
        </p:nvSpPr>
        <p:spPr>
          <a:xfrm rot="0">
            <a:off x="164318" y="790344"/>
            <a:ext cx="6564952" cy="1744114"/>
          </a:xfrm>
          <a:prstGeom prst="rect">
            <a:avLst/>
          </a:prstGeom>
        </p:spPr>
        <p:txBody>
          <a:bodyPr anchor="t" rtlCol="false" tIns="0" lIns="0" bIns="0" rIns="0">
            <a:spAutoFit/>
          </a:bodyPr>
          <a:lstStyle/>
          <a:p>
            <a:pPr>
              <a:lnSpc>
                <a:spcPts val="6750"/>
              </a:lnSpc>
            </a:pPr>
            <a:r>
              <a:rPr lang="en-US" sz="6308" spc="794">
                <a:solidFill>
                  <a:srgbClr val="FFFFFF"/>
                </a:solidFill>
                <a:latin typeface="Intro Rust"/>
              </a:rPr>
              <a:t>greenhouse gases</a:t>
            </a:r>
          </a:p>
        </p:txBody>
      </p:sp>
      <p:sp>
        <p:nvSpPr>
          <p:cNvPr name="Freeform 6" id="6"/>
          <p:cNvSpPr/>
          <p:nvPr/>
        </p:nvSpPr>
        <p:spPr>
          <a:xfrm flipH="false" flipV="false" rot="0">
            <a:off x="7007483" y="-393666"/>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4"/>
            <a:stretch>
              <a:fillRect l="0" t="0" r="-358995" b="0"/>
            </a:stretch>
          </a:blipFill>
        </p:spPr>
      </p:sp>
      <p:sp>
        <p:nvSpPr>
          <p:cNvPr name="Freeform 7" id="7"/>
          <p:cNvSpPr/>
          <p:nvPr/>
        </p:nvSpPr>
        <p:spPr>
          <a:xfrm flipH="false" flipV="false" rot="0">
            <a:off x="8305991" y="552391"/>
            <a:ext cx="9198132" cy="9182218"/>
          </a:xfrm>
          <a:custGeom>
            <a:avLst/>
            <a:gdLst/>
            <a:ahLst/>
            <a:cxnLst/>
            <a:rect r="r" b="b" t="t" l="l"/>
            <a:pathLst>
              <a:path h="9182218" w="9198132">
                <a:moveTo>
                  <a:pt x="0" y="0"/>
                </a:moveTo>
                <a:lnTo>
                  <a:pt x="9198132" y="0"/>
                </a:lnTo>
                <a:lnTo>
                  <a:pt x="9198132" y="9182218"/>
                </a:lnTo>
                <a:lnTo>
                  <a:pt x="0" y="9182218"/>
                </a:lnTo>
                <a:lnTo>
                  <a:pt x="0" y="0"/>
                </a:lnTo>
                <a:close/>
              </a:path>
            </a:pathLst>
          </a:custGeom>
          <a:blipFill>
            <a:blip r:embed="rId5"/>
            <a:stretch>
              <a:fillRect l="0" t="0" r="0" b="0"/>
            </a:stretch>
          </a:blipFill>
        </p:spPr>
      </p:sp>
      <p:sp>
        <p:nvSpPr>
          <p:cNvPr name="TextBox 8" id="8"/>
          <p:cNvSpPr txBox="true"/>
          <p:nvPr/>
        </p:nvSpPr>
        <p:spPr>
          <a:xfrm rot="0">
            <a:off x="427981" y="2969908"/>
            <a:ext cx="6301289" cy="6569456"/>
          </a:xfrm>
          <a:prstGeom prst="rect">
            <a:avLst/>
          </a:prstGeom>
        </p:spPr>
        <p:txBody>
          <a:bodyPr anchor="t" rtlCol="false" tIns="0" lIns="0" bIns="0" rIns="0">
            <a:spAutoFit/>
          </a:bodyPr>
          <a:lstStyle/>
          <a:p>
            <a:pPr>
              <a:lnSpc>
                <a:spcPts val="3712"/>
              </a:lnSpc>
            </a:pPr>
            <a:r>
              <a:rPr lang="en-US" sz="3200">
                <a:solidFill>
                  <a:srgbClr val="FFFFFF"/>
                </a:solidFill>
                <a:latin typeface="Arimo"/>
              </a:rPr>
              <a:t>Greenhouse gas emissions contribute to the acceleration of climate change.</a:t>
            </a:r>
          </a:p>
          <a:p>
            <a:pPr>
              <a:lnSpc>
                <a:spcPts val="3712"/>
              </a:lnSpc>
            </a:pPr>
            <a:r>
              <a:rPr lang="en-US" sz="3200">
                <a:solidFill>
                  <a:srgbClr val="FFFFFF"/>
                </a:solidFill>
                <a:latin typeface="Arimo"/>
              </a:rPr>
              <a:t>Emissions consist of:</a:t>
            </a:r>
          </a:p>
          <a:p>
            <a:pPr marL="690881" indent="-345440" lvl="1">
              <a:lnSpc>
                <a:spcPts val="3712"/>
              </a:lnSpc>
              <a:buFont typeface="Arial"/>
              <a:buChar char="•"/>
            </a:pPr>
            <a:r>
              <a:rPr lang="en-US" sz="3200">
                <a:solidFill>
                  <a:srgbClr val="FFFFFF"/>
                </a:solidFill>
                <a:latin typeface="Arimo Bold"/>
              </a:rPr>
              <a:t>dust particles </a:t>
            </a:r>
            <a:r>
              <a:rPr lang="en-US" sz="3200">
                <a:solidFill>
                  <a:srgbClr val="FFFFFF"/>
                </a:solidFill>
                <a:latin typeface="Arimo"/>
              </a:rPr>
              <a:t>- combustion of motor vehicles</a:t>
            </a:r>
          </a:p>
          <a:p>
            <a:pPr marL="690881" indent="-345440" lvl="1">
              <a:lnSpc>
                <a:spcPts val="3712"/>
              </a:lnSpc>
              <a:buFont typeface="Arial"/>
              <a:buChar char="•"/>
            </a:pPr>
            <a:r>
              <a:rPr lang="en-US" sz="3200">
                <a:solidFill>
                  <a:srgbClr val="FFFFFF"/>
                </a:solidFill>
                <a:latin typeface="Arimo Bold"/>
              </a:rPr>
              <a:t>sulfur oxides</a:t>
            </a:r>
            <a:r>
              <a:rPr lang="en-US" sz="3200">
                <a:solidFill>
                  <a:srgbClr val="FFFFFF"/>
                </a:solidFill>
                <a:latin typeface="Arimo"/>
              </a:rPr>
              <a:t> - combustion in industry and energy</a:t>
            </a:r>
          </a:p>
          <a:p>
            <a:pPr marL="690881" indent="-345440" lvl="1">
              <a:lnSpc>
                <a:spcPts val="3712"/>
              </a:lnSpc>
              <a:buFont typeface="Arial"/>
              <a:buChar char="•"/>
            </a:pPr>
            <a:r>
              <a:rPr lang="en-US" sz="3200">
                <a:solidFill>
                  <a:srgbClr val="FFFFFF"/>
                </a:solidFill>
                <a:latin typeface="Arimo Bold"/>
              </a:rPr>
              <a:t>nitrogen oxides</a:t>
            </a:r>
            <a:r>
              <a:rPr lang="en-US" sz="3200">
                <a:solidFill>
                  <a:srgbClr val="FFFFFF"/>
                </a:solidFill>
                <a:latin typeface="Arimo"/>
              </a:rPr>
              <a:t> - road transport and combustion processes</a:t>
            </a:r>
          </a:p>
          <a:p>
            <a:pPr marL="690881" indent="-345440" lvl="1">
              <a:lnSpc>
                <a:spcPts val="3712"/>
              </a:lnSpc>
              <a:buFont typeface="Arial"/>
              <a:buChar char="•"/>
            </a:pPr>
            <a:r>
              <a:rPr lang="en-US" sz="3200">
                <a:solidFill>
                  <a:srgbClr val="FFFFFF"/>
                </a:solidFill>
                <a:latin typeface="Arimo Bold"/>
              </a:rPr>
              <a:t>volatile organic substances</a:t>
            </a:r>
            <a:r>
              <a:rPr lang="en-US" sz="3200">
                <a:solidFill>
                  <a:srgbClr val="FFFFFF"/>
                </a:solidFill>
                <a:latin typeface="Arimo"/>
              </a:rPr>
              <a:t> - adhesives, thinners, paints, oil processing, transport</a:t>
            </a:r>
          </a:p>
        </p:txBody>
      </p:sp>
      <p:sp>
        <p:nvSpPr>
          <p:cNvPr name="Freeform 9" id="9"/>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6"/>
            <a:stretch>
              <a:fillRect l="0" t="0" r="0" b="0"/>
            </a:stretch>
          </a:blipFill>
        </p:spPr>
      </p:sp>
      <p:sp>
        <p:nvSpPr>
          <p:cNvPr name="TextBox 10" id="10"/>
          <p:cNvSpPr txBox="true"/>
          <p:nvPr/>
        </p:nvSpPr>
        <p:spPr>
          <a:xfrm rot="0">
            <a:off x="11675552" y="-99114"/>
            <a:ext cx="6612448" cy="1283890"/>
          </a:xfrm>
          <a:prstGeom prst="rect">
            <a:avLst/>
          </a:prstGeom>
        </p:spPr>
        <p:txBody>
          <a:bodyPr anchor="t" rtlCol="false" tIns="0" lIns="0" bIns="0" rIns="0">
            <a:spAutoFit/>
          </a:bodyPr>
          <a:lstStyle/>
          <a:p>
            <a:pPr algn="ctr">
              <a:lnSpc>
                <a:spcPts val="10430"/>
              </a:lnSpc>
              <a:spcBef>
                <a:spcPct val="0"/>
              </a:spcBef>
            </a:pPr>
            <a:r>
              <a:rPr lang="en-US" sz="7450" spc="841">
                <a:solidFill>
                  <a:srgbClr val="28432D"/>
                </a:solidFill>
                <a:latin typeface="Intro Rust"/>
              </a:rPr>
              <a:t>EMISsIONs</a:t>
            </a:r>
          </a:p>
        </p:txBody>
      </p:sp>
      <p:sp>
        <p:nvSpPr>
          <p:cNvPr name="Freeform 11" id="11"/>
          <p:cNvSpPr/>
          <p:nvPr/>
        </p:nvSpPr>
        <p:spPr>
          <a:xfrm flipH="false" flipV="false" rot="0">
            <a:off x="0" y="8512449"/>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7"/>
            <a:stretch>
              <a:fillRect l="-70614" t="0" r="-73198" b="0"/>
            </a:stretch>
          </a:blipFill>
        </p:spPr>
      </p:sp>
      <p:sp>
        <p:nvSpPr>
          <p:cNvPr name="Freeform 12" id="12"/>
          <p:cNvSpPr/>
          <p:nvPr/>
        </p:nvSpPr>
        <p:spPr>
          <a:xfrm flipH="false" flipV="false" rot="0">
            <a:off x="17159088" y="7650011"/>
            <a:ext cx="1128912" cy="1332140"/>
          </a:xfrm>
          <a:custGeom>
            <a:avLst/>
            <a:gdLst/>
            <a:ahLst/>
            <a:cxnLst/>
            <a:rect r="r" b="b" t="t" l="l"/>
            <a:pathLst>
              <a:path h="1332140" w="1128912">
                <a:moveTo>
                  <a:pt x="0" y="0"/>
                </a:moveTo>
                <a:lnTo>
                  <a:pt x="1128912" y="0"/>
                </a:lnTo>
                <a:lnTo>
                  <a:pt x="1128912" y="1332140"/>
                </a:lnTo>
                <a:lnTo>
                  <a:pt x="0" y="1332140"/>
                </a:lnTo>
                <a:lnTo>
                  <a:pt x="0" y="0"/>
                </a:lnTo>
                <a:close/>
              </a:path>
            </a:pathLst>
          </a:custGeom>
          <a:blipFill>
            <a:blip r:embed="rId8"/>
            <a:stretch>
              <a:fillRect l="-201278" t="-4786"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9CBE5D"/>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2"/>
            <a:srcRect l="0" t="42980" r="0" b="42980"/>
            <a:stretch>
              <a:fillRect/>
            </a:stretch>
          </p:blipFill>
          <p:spPr>
            <a:xfrm flipH="false" flipV="false">
              <a:off x="0" y="0"/>
              <a:ext cx="24384000" cy="2280708"/>
            </a:xfrm>
            <a:prstGeom prst="rect">
              <a:avLst/>
            </a:prstGeom>
          </p:spPr>
        </p:pic>
      </p:grpSp>
      <p:sp>
        <p:nvSpPr>
          <p:cNvPr name="AutoShape 4" id="4"/>
          <p:cNvSpPr/>
          <p:nvPr/>
        </p:nvSpPr>
        <p:spPr>
          <a:xfrm rot="0">
            <a:off x="3680045" y="4122982"/>
            <a:ext cx="10927910" cy="0"/>
          </a:xfrm>
          <a:prstGeom prst="line">
            <a:avLst/>
          </a:prstGeom>
          <a:ln cap="flat" w="28575">
            <a:solidFill>
              <a:srgbClr val="FFFFFF"/>
            </a:solidFill>
            <a:prstDash val="solid"/>
            <a:headEnd type="none" len="sm" w="sm"/>
            <a:tailEnd type="none" len="sm" w="sm"/>
          </a:ln>
        </p:spPr>
      </p:sp>
      <p:sp>
        <p:nvSpPr>
          <p:cNvPr name="Freeform 5" id="5"/>
          <p:cNvSpPr/>
          <p:nvPr/>
        </p:nvSpPr>
        <p:spPr>
          <a:xfrm flipH="false" flipV="false" rot="0">
            <a:off x="5142931" y="4820771"/>
            <a:ext cx="8111454" cy="1135604"/>
          </a:xfrm>
          <a:custGeom>
            <a:avLst/>
            <a:gdLst/>
            <a:ahLst/>
            <a:cxnLst/>
            <a:rect r="r" b="b" t="t" l="l"/>
            <a:pathLst>
              <a:path h="1135604" w="8111454">
                <a:moveTo>
                  <a:pt x="0" y="0"/>
                </a:moveTo>
                <a:lnTo>
                  <a:pt x="8111455" y="0"/>
                </a:lnTo>
                <a:lnTo>
                  <a:pt x="8111455" y="1135604"/>
                </a:lnTo>
                <a:lnTo>
                  <a:pt x="0" y="1135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3908834">
            <a:off x="12837718" y="823872"/>
            <a:ext cx="833334" cy="3603607"/>
          </a:xfrm>
          <a:custGeom>
            <a:avLst/>
            <a:gdLst/>
            <a:ahLst/>
            <a:cxnLst/>
            <a:rect r="r" b="b" t="t" l="l"/>
            <a:pathLst>
              <a:path h="3603607" w="833334">
                <a:moveTo>
                  <a:pt x="0" y="0"/>
                </a:moveTo>
                <a:lnTo>
                  <a:pt x="833335" y="0"/>
                </a:lnTo>
                <a:lnTo>
                  <a:pt x="833335" y="3603607"/>
                </a:lnTo>
                <a:lnTo>
                  <a:pt x="0" y="3603607"/>
                </a:lnTo>
                <a:lnTo>
                  <a:pt x="0" y="0"/>
                </a:lnTo>
                <a:close/>
              </a:path>
            </a:pathLst>
          </a:custGeom>
          <a:blipFill>
            <a:blip r:embed="rId5"/>
            <a:stretch>
              <a:fillRect l="0" t="0" r="0" b="0"/>
            </a:stretch>
          </a:blipFill>
        </p:spPr>
      </p:sp>
      <p:sp>
        <p:nvSpPr>
          <p:cNvPr name="TextBox 7" id="7"/>
          <p:cNvSpPr txBox="true"/>
          <p:nvPr/>
        </p:nvSpPr>
        <p:spPr>
          <a:xfrm rot="0">
            <a:off x="2112300" y="5276205"/>
            <a:ext cx="14063399" cy="529463"/>
          </a:xfrm>
          <a:prstGeom prst="rect">
            <a:avLst/>
          </a:prstGeom>
        </p:spPr>
        <p:txBody>
          <a:bodyPr anchor="t" rtlCol="false" tIns="0" lIns="0" bIns="0" rIns="0">
            <a:spAutoFit/>
          </a:bodyPr>
          <a:lstStyle/>
          <a:p>
            <a:pPr algn="ctr">
              <a:lnSpc>
                <a:spcPts val="4065"/>
              </a:lnSpc>
            </a:pPr>
            <a:r>
              <a:rPr lang="en-US" sz="3799" spc="478">
                <a:solidFill>
                  <a:srgbClr val="FFFFFF"/>
                </a:solidFill>
                <a:latin typeface="Intro Rust"/>
              </a:rPr>
              <a:t>HTTPS://IEP.SK/KALKULACKA</a:t>
            </a:r>
          </a:p>
        </p:txBody>
      </p:sp>
      <p:sp>
        <p:nvSpPr>
          <p:cNvPr name="TextBox 8" id="8"/>
          <p:cNvSpPr txBox="true"/>
          <p:nvPr/>
        </p:nvSpPr>
        <p:spPr>
          <a:xfrm rot="0">
            <a:off x="803290" y="1784785"/>
            <a:ext cx="16681421" cy="197624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Do you want to calculate your carbon footprint?</a:t>
            </a:r>
          </a:p>
        </p:txBody>
      </p:sp>
      <p:sp>
        <p:nvSpPr>
          <p:cNvPr name="Freeform 9" id="9"/>
          <p:cNvSpPr/>
          <p:nvPr/>
        </p:nvSpPr>
        <p:spPr>
          <a:xfrm flipH="false" flipV="false" rot="0">
            <a:off x="113759" y="135685"/>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6"/>
            <a:stretch>
              <a:fillRect l="-70614" t="0" r="-73198" b="0"/>
            </a:stretch>
          </a:blipFill>
        </p:spPr>
      </p:sp>
      <p:sp>
        <p:nvSpPr>
          <p:cNvPr name="Freeform 10" id="10"/>
          <p:cNvSpPr/>
          <p:nvPr/>
        </p:nvSpPr>
        <p:spPr>
          <a:xfrm flipH="false" flipV="false" rot="0">
            <a:off x="17041510" y="135685"/>
            <a:ext cx="1128912" cy="1332140"/>
          </a:xfrm>
          <a:custGeom>
            <a:avLst/>
            <a:gdLst/>
            <a:ahLst/>
            <a:cxnLst/>
            <a:rect r="r" b="b" t="t" l="l"/>
            <a:pathLst>
              <a:path h="1332140" w="1128912">
                <a:moveTo>
                  <a:pt x="0" y="0"/>
                </a:moveTo>
                <a:lnTo>
                  <a:pt x="1128912" y="0"/>
                </a:lnTo>
                <a:lnTo>
                  <a:pt x="1128912" y="1332140"/>
                </a:lnTo>
                <a:lnTo>
                  <a:pt x="0" y="1332140"/>
                </a:lnTo>
                <a:lnTo>
                  <a:pt x="0" y="0"/>
                </a:lnTo>
                <a:close/>
              </a:path>
            </a:pathLst>
          </a:custGeom>
          <a:blipFill>
            <a:blip r:embed="rId7"/>
            <a:stretch>
              <a:fillRect l="-201278" t="-4786"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12499" y="1667305"/>
            <a:ext cx="6586015" cy="5232795"/>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1271" t="0" r="-1271" b="0"/>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true" flipV="false" rot="0">
            <a:off x="0" y="8926102"/>
            <a:ext cx="4254201" cy="1925026"/>
          </a:xfrm>
          <a:custGeom>
            <a:avLst/>
            <a:gdLst/>
            <a:ahLst/>
            <a:cxnLst/>
            <a:rect r="r" b="b" t="t" l="l"/>
            <a:pathLst>
              <a:path h="1925026" w="4254201">
                <a:moveTo>
                  <a:pt x="4254201" y="0"/>
                </a:moveTo>
                <a:lnTo>
                  <a:pt x="0" y="0"/>
                </a:lnTo>
                <a:lnTo>
                  <a:pt x="0" y="1925026"/>
                </a:lnTo>
                <a:lnTo>
                  <a:pt x="4254201" y="1925026"/>
                </a:lnTo>
                <a:lnTo>
                  <a:pt x="4254201" y="0"/>
                </a:lnTo>
                <a:close/>
              </a:path>
            </a:pathLst>
          </a:custGeom>
          <a:blipFill>
            <a:blip r:embed="rId4"/>
            <a:stretch>
              <a:fillRect l="0" t="0" r="0" b="0"/>
            </a:stretch>
          </a:blipFill>
        </p:spPr>
      </p:sp>
      <p:grpSp>
        <p:nvGrpSpPr>
          <p:cNvPr name="Group 6" id="6"/>
          <p:cNvGrpSpPr/>
          <p:nvPr/>
        </p:nvGrpSpPr>
        <p:grpSpPr>
          <a:xfrm rot="0">
            <a:off x="9202422" y="0"/>
            <a:ext cx="9085578" cy="10287000"/>
            <a:chOff x="0" y="0"/>
            <a:chExt cx="3073393" cy="3479800"/>
          </a:xfrm>
        </p:grpSpPr>
        <p:sp>
          <p:nvSpPr>
            <p:cNvPr name="Freeform 7" id="7"/>
            <p:cNvSpPr/>
            <p:nvPr/>
          </p:nvSpPr>
          <p:spPr>
            <a:xfrm flipH="false" flipV="false" rot="0">
              <a:off x="0" y="0"/>
              <a:ext cx="3073393" cy="3479800"/>
            </a:xfrm>
            <a:custGeom>
              <a:avLst/>
              <a:gdLst/>
              <a:ahLst/>
              <a:cxnLst/>
              <a:rect r="r" b="b" t="t" l="l"/>
              <a:pathLst>
                <a:path h="3479800" w="3073393">
                  <a:moveTo>
                    <a:pt x="0" y="0"/>
                  </a:moveTo>
                  <a:lnTo>
                    <a:pt x="3073393" y="0"/>
                  </a:lnTo>
                  <a:lnTo>
                    <a:pt x="3073393" y="3479800"/>
                  </a:lnTo>
                  <a:lnTo>
                    <a:pt x="0" y="3479800"/>
                  </a:lnTo>
                  <a:close/>
                </a:path>
              </a:pathLst>
            </a:custGeom>
            <a:solidFill>
              <a:srgbClr val="9CBE5D"/>
            </a:solidFill>
          </p:spPr>
        </p:sp>
      </p:grpSp>
      <p:sp>
        <p:nvSpPr>
          <p:cNvPr name="Freeform 8" id="8"/>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5"/>
            <a:stretch>
              <a:fillRect l="0" t="0" r="0" b="0"/>
            </a:stretch>
          </a:blipFill>
        </p:spPr>
      </p:sp>
      <p:grpSp>
        <p:nvGrpSpPr>
          <p:cNvPr name="Group 9" id="9"/>
          <p:cNvGrpSpPr>
            <a:grpSpLocks noChangeAspect="true"/>
          </p:cNvGrpSpPr>
          <p:nvPr/>
        </p:nvGrpSpPr>
        <p:grpSpPr>
          <a:xfrm rot="0">
            <a:off x="10422993" y="1667305"/>
            <a:ext cx="6586015" cy="5232795"/>
            <a:chOff x="0" y="0"/>
            <a:chExt cx="3901440" cy="3099816"/>
          </a:xfrm>
        </p:grpSpPr>
        <p:sp>
          <p:nvSpPr>
            <p:cNvPr name="Freeform 10" id="10"/>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6"/>
              <a:stretch>
                <a:fillRect l="0" t="-790" r="0" b="-790"/>
              </a:stretch>
            </a:blipFill>
          </p:spPr>
        </p:sp>
        <p:sp>
          <p:nvSpPr>
            <p:cNvPr name="Freeform 11" id="11"/>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12" id="12"/>
          <p:cNvSpPr/>
          <p:nvPr/>
        </p:nvSpPr>
        <p:spPr>
          <a:xfrm flipH="false" flipV="false" rot="0">
            <a:off x="8900830" y="-562459"/>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7"/>
            <a:stretch>
              <a:fillRect l="0" t="0" r="-358995" b="0"/>
            </a:stretch>
          </a:blipFill>
        </p:spPr>
      </p:sp>
      <p:sp>
        <p:nvSpPr>
          <p:cNvPr name="Freeform 13" id="13"/>
          <p:cNvSpPr/>
          <p:nvPr/>
        </p:nvSpPr>
        <p:spPr>
          <a:xfrm flipH="false" flipV="false" rot="-2700000">
            <a:off x="3278830" y="2600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Freeform 14" id="14"/>
          <p:cNvSpPr/>
          <p:nvPr/>
        </p:nvSpPr>
        <p:spPr>
          <a:xfrm flipH="false" flipV="false" rot="-2700000">
            <a:off x="12361261" y="3362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TextBox 15" id="15"/>
          <p:cNvSpPr txBox="true"/>
          <p:nvPr/>
        </p:nvSpPr>
        <p:spPr>
          <a:xfrm rot="0">
            <a:off x="1352898" y="7296487"/>
            <a:ext cx="6505216" cy="1511808"/>
          </a:xfrm>
          <a:prstGeom prst="rect">
            <a:avLst/>
          </a:prstGeom>
        </p:spPr>
        <p:txBody>
          <a:bodyPr anchor="t" rtlCol="false" tIns="0" lIns="0" bIns="0" rIns="0">
            <a:spAutoFit/>
          </a:bodyPr>
          <a:lstStyle/>
          <a:p>
            <a:pPr marL="690877" indent="-345439" lvl="1">
              <a:lnSpc>
                <a:spcPts val="3935"/>
              </a:lnSpc>
              <a:buFont typeface="Arial"/>
              <a:buChar char="•"/>
            </a:pPr>
            <a:r>
              <a:rPr lang="en-US" sz="3199">
                <a:solidFill>
                  <a:srgbClr val="FFFFFF"/>
                </a:solidFill>
                <a:latin typeface="Arimo"/>
              </a:rPr>
              <a:t>produces 433 kg of waste per person per year (year 2020)</a:t>
            </a:r>
          </a:p>
          <a:p>
            <a:pPr marL="690877" indent="-345439" lvl="1">
              <a:lnSpc>
                <a:spcPts val="3935"/>
              </a:lnSpc>
              <a:buFont typeface="Arial"/>
              <a:buChar char="•"/>
            </a:pPr>
            <a:r>
              <a:rPr lang="en-US" sz="3199">
                <a:solidFill>
                  <a:srgbClr val="FFFFFF"/>
                </a:solidFill>
                <a:latin typeface="Arimo"/>
              </a:rPr>
              <a:t>recycling rate is 38.5%</a:t>
            </a:r>
          </a:p>
        </p:txBody>
      </p:sp>
      <p:sp>
        <p:nvSpPr>
          <p:cNvPr name="TextBox 16" id="16"/>
          <p:cNvSpPr txBox="true"/>
          <p:nvPr/>
        </p:nvSpPr>
        <p:spPr>
          <a:xfrm rot="0">
            <a:off x="10422993" y="7296487"/>
            <a:ext cx="6505216" cy="1511808"/>
          </a:xfrm>
          <a:prstGeom prst="rect">
            <a:avLst/>
          </a:prstGeom>
        </p:spPr>
        <p:txBody>
          <a:bodyPr anchor="t" rtlCol="false" tIns="0" lIns="0" bIns="0" rIns="0">
            <a:spAutoFit/>
          </a:bodyPr>
          <a:lstStyle/>
          <a:p>
            <a:pPr marL="690877" indent="-345439" lvl="1">
              <a:lnSpc>
                <a:spcPts val="3935"/>
              </a:lnSpc>
              <a:buFont typeface="Arial"/>
              <a:buChar char="•"/>
            </a:pPr>
            <a:r>
              <a:rPr lang="en-US" sz="3199">
                <a:solidFill>
                  <a:srgbClr val="FFFFFF"/>
                </a:solidFill>
                <a:latin typeface="Arimo"/>
              </a:rPr>
              <a:t>produces 726 kg of waste per person per year (year 2020)</a:t>
            </a:r>
          </a:p>
          <a:p>
            <a:pPr marL="690877" indent="-345439" lvl="1">
              <a:lnSpc>
                <a:spcPts val="3935"/>
              </a:lnSpc>
              <a:buFont typeface="Arial"/>
              <a:buChar char="•"/>
            </a:pPr>
            <a:r>
              <a:rPr lang="en-US" sz="3199">
                <a:solidFill>
                  <a:srgbClr val="FFFFFF"/>
                </a:solidFill>
                <a:latin typeface="Arimo"/>
              </a:rPr>
              <a:t>recycling rate is 40.9%</a:t>
            </a:r>
          </a:p>
        </p:txBody>
      </p:sp>
      <p:sp>
        <p:nvSpPr>
          <p:cNvPr name="TextBox 17" id="17"/>
          <p:cNvSpPr txBox="true"/>
          <p:nvPr/>
        </p:nvSpPr>
        <p:spPr>
          <a:xfrm rot="0">
            <a:off x="2263010" y="5771682"/>
            <a:ext cx="4741119"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Slovakia</a:t>
            </a:r>
          </a:p>
        </p:txBody>
      </p:sp>
      <p:sp>
        <p:nvSpPr>
          <p:cNvPr name="TextBox 18" id="18"/>
          <p:cNvSpPr txBox="true"/>
          <p:nvPr/>
        </p:nvSpPr>
        <p:spPr>
          <a:xfrm rot="0">
            <a:off x="11037249" y="5771682"/>
            <a:ext cx="5473815"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Norway</a:t>
            </a:r>
          </a:p>
        </p:txBody>
      </p:sp>
      <p:sp>
        <p:nvSpPr>
          <p:cNvPr name="TextBox 19" id="19"/>
          <p:cNvSpPr txBox="true"/>
          <p:nvPr/>
        </p:nvSpPr>
        <p:spPr>
          <a:xfrm rot="0">
            <a:off x="13675601" y="2335"/>
            <a:ext cx="4612399" cy="1226820"/>
          </a:xfrm>
          <a:prstGeom prst="rect">
            <a:avLst/>
          </a:prstGeom>
        </p:spPr>
        <p:txBody>
          <a:bodyPr anchor="t" rtlCol="false" tIns="0" lIns="0" bIns="0" rIns="0">
            <a:spAutoFit/>
          </a:bodyPr>
          <a:lstStyle/>
          <a:p>
            <a:pPr algn="ctr">
              <a:lnSpc>
                <a:spcPts val="10080"/>
              </a:lnSpc>
              <a:spcBef>
                <a:spcPct val="0"/>
              </a:spcBef>
            </a:pPr>
            <a:r>
              <a:rPr lang="en-US" sz="7200" spc="813">
                <a:solidFill>
                  <a:srgbClr val="28432D"/>
                </a:solidFill>
                <a:latin typeface="Intro Rust"/>
              </a:rPr>
              <a:t>Waste</a:t>
            </a:r>
          </a:p>
        </p:txBody>
      </p:sp>
      <p:sp>
        <p:nvSpPr>
          <p:cNvPr name="Freeform 20" id="20"/>
          <p:cNvSpPr/>
          <p:nvPr/>
        </p:nvSpPr>
        <p:spPr>
          <a:xfrm flipH="false" flipV="false" rot="0">
            <a:off x="113759" y="135685"/>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9"/>
            <a:stretch>
              <a:fillRect l="-70614" t="0" r="-73198" b="0"/>
            </a:stretch>
          </a:blipFill>
        </p:spPr>
      </p:sp>
      <p:sp>
        <p:nvSpPr>
          <p:cNvPr name="Freeform 21" id="21"/>
          <p:cNvSpPr/>
          <p:nvPr/>
        </p:nvSpPr>
        <p:spPr>
          <a:xfrm flipH="false" flipV="false" rot="0">
            <a:off x="16928209" y="8808295"/>
            <a:ext cx="1128912" cy="1332140"/>
          </a:xfrm>
          <a:custGeom>
            <a:avLst/>
            <a:gdLst/>
            <a:ahLst/>
            <a:cxnLst/>
            <a:rect r="r" b="b" t="t" l="l"/>
            <a:pathLst>
              <a:path h="1332140" w="1128912">
                <a:moveTo>
                  <a:pt x="0" y="0"/>
                </a:moveTo>
                <a:lnTo>
                  <a:pt x="1128911" y="0"/>
                </a:lnTo>
                <a:lnTo>
                  <a:pt x="1128911" y="1332139"/>
                </a:lnTo>
                <a:lnTo>
                  <a:pt x="0" y="1332139"/>
                </a:lnTo>
                <a:lnTo>
                  <a:pt x="0" y="0"/>
                </a:lnTo>
                <a:close/>
              </a:path>
            </a:pathLst>
          </a:custGeom>
          <a:blipFill>
            <a:blip r:embed="rId10"/>
            <a:stretch>
              <a:fillRect l="-201278" t="-4786"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12499" y="1667305"/>
            <a:ext cx="6586015" cy="5232795"/>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12830" t="0" r="-12830" b="0"/>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true" flipV="false" rot="0">
            <a:off x="0" y="8926102"/>
            <a:ext cx="4254201" cy="1925026"/>
          </a:xfrm>
          <a:custGeom>
            <a:avLst/>
            <a:gdLst/>
            <a:ahLst/>
            <a:cxnLst/>
            <a:rect r="r" b="b" t="t" l="l"/>
            <a:pathLst>
              <a:path h="1925026" w="4254201">
                <a:moveTo>
                  <a:pt x="4254201" y="0"/>
                </a:moveTo>
                <a:lnTo>
                  <a:pt x="0" y="0"/>
                </a:lnTo>
                <a:lnTo>
                  <a:pt x="0" y="1925026"/>
                </a:lnTo>
                <a:lnTo>
                  <a:pt x="4254201" y="1925026"/>
                </a:lnTo>
                <a:lnTo>
                  <a:pt x="4254201" y="0"/>
                </a:lnTo>
                <a:close/>
              </a:path>
            </a:pathLst>
          </a:custGeom>
          <a:blipFill>
            <a:blip r:embed="rId4"/>
            <a:stretch>
              <a:fillRect l="0" t="0" r="0" b="0"/>
            </a:stretch>
          </a:blipFill>
        </p:spPr>
      </p:sp>
      <p:grpSp>
        <p:nvGrpSpPr>
          <p:cNvPr name="Group 6" id="6"/>
          <p:cNvGrpSpPr/>
          <p:nvPr/>
        </p:nvGrpSpPr>
        <p:grpSpPr>
          <a:xfrm rot="0">
            <a:off x="9202422" y="0"/>
            <a:ext cx="9085578" cy="10287000"/>
            <a:chOff x="0" y="0"/>
            <a:chExt cx="3073393" cy="3479800"/>
          </a:xfrm>
        </p:grpSpPr>
        <p:sp>
          <p:nvSpPr>
            <p:cNvPr name="Freeform 7" id="7"/>
            <p:cNvSpPr/>
            <p:nvPr/>
          </p:nvSpPr>
          <p:spPr>
            <a:xfrm flipH="false" flipV="false" rot="0">
              <a:off x="0" y="0"/>
              <a:ext cx="3073393" cy="3479800"/>
            </a:xfrm>
            <a:custGeom>
              <a:avLst/>
              <a:gdLst/>
              <a:ahLst/>
              <a:cxnLst/>
              <a:rect r="r" b="b" t="t" l="l"/>
              <a:pathLst>
                <a:path h="3479800" w="3073393">
                  <a:moveTo>
                    <a:pt x="0" y="0"/>
                  </a:moveTo>
                  <a:lnTo>
                    <a:pt x="3073393" y="0"/>
                  </a:lnTo>
                  <a:lnTo>
                    <a:pt x="3073393" y="3479800"/>
                  </a:lnTo>
                  <a:lnTo>
                    <a:pt x="0" y="3479800"/>
                  </a:lnTo>
                  <a:close/>
                </a:path>
              </a:pathLst>
            </a:custGeom>
            <a:solidFill>
              <a:srgbClr val="9CBE5D"/>
            </a:solidFill>
          </p:spPr>
        </p:sp>
      </p:grpSp>
      <p:sp>
        <p:nvSpPr>
          <p:cNvPr name="Freeform 8" id="8"/>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5"/>
            <a:stretch>
              <a:fillRect l="0" t="0" r="0" b="0"/>
            </a:stretch>
          </a:blipFill>
        </p:spPr>
      </p:sp>
      <p:grpSp>
        <p:nvGrpSpPr>
          <p:cNvPr name="Group 9" id="9"/>
          <p:cNvGrpSpPr>
            <a:grpSpLocks noChangeAspect="true"/>
          </p:cNvGrpSpPr>
          <p:nvPr/>
        </p:nvGrpSpPr>
        <p:grpSpPr>
          <a:xfrm rot="0">
            <a:off x="10422993" y="1667305"/>
            <a:ext cx="6586015" cy="5232795"/>
            <a:chOff x="0" y="0"/>
            <a:chExt cx="3901440" cy="3099816"/>
          </a:xfrm>
        </p:grpSpPr>
        <p:sp>
          <p:nvSpPr>
            <p:cNvPr name="Freeform 10" id="10"/>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6"/>
              <a:stretch>
                <a:fillRect l="0" t="-9778" r="0" b="-9778"/>
              </a:stretch>
            </a:blipFill>
          </p:spPr>
        </p:sp>
        <p:sp>
          <p:nvSpPr>
            <p:cNvPr name="Freeform 11" id="11"/>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12" id="12"/>
          <p:cNvSpPr/>
          <p:nvPr/>
        </p:nvSpPr>
        <p:spPr>
          <a:xfrm flipH="false" flipV="false" rot="0">
            <a:off x="8900830" y="-562459"/>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7"/>
            <a:stretch>
              <a:fillRect l="0" t="0" r="-358995" b="0"/>
            </a:stretch>
          </a:blipFill>
        </p:spPr>
      </p:sp>
      <p:sp>
        <p:nvSpPr>
          <p:cNvPr name="Freeform 13" id="13"/>
          <p:cNvSpPr/>
          <p:nvPr/>
        </p:nvSpPr>
        <p:spPr>
          <a:xfrm flipH="false" flipV="false" rot="-2700000">
            <a:off x="3278830" y="2600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Freeform 14" id="14"/>
          <p:cNvSpPr/>
          <p:nvPr/>
        </p:nvSpPr>
        <p:spPr>
          <a:xfrm flipH="false" flipV="false" rot="-2700000">
            <a:off x="12361261" y="3362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TextBox 15" id="15"/>
          <p:cNvSpPr txBox="true"/>
          <p:nvPr/>
        </p:nvSpPr>
        <p:spPr>
          <a:xfrm rot="0">
            <a:off x="1028700" y="7296487"/>
            <a:ext cx="7163216" cy="1016508"/>
          </a:xfrm>
          <a:prstGeom prst="rect">
            <a:avLst/>
          </a:prstGeom>
        </p:spPr>
        <p:txBody>
          <a:bodyPr anchor="t" rtlCol="false" tIns="0" lIns="0" bIns="0" rIns="0">
            <a:spAutoFit/>
          </a:bodyPr>
          <a:lstStyle/>
          <a:p>
            <a:pPr>
              <a:lnSpc>
                <a:spcPts val="3935"/>
              </a:lnSpc>
            </a:pPr>
            <a:r>
              <a:rPr lang="en-US" sz="3199">
                <a:solidFill>
                  <a:srgbClr val="FFFFFF"/>
                </a:solidFill>
                <a:latin typeface="Arimo"/>
              </a:rPr>
              <a:t>Nuclear energy 55%, water energy 17%, gas 13%, others 15%.</a:t>
            </a:r>
          </a:p>
        </p:txBody>
      </p:sp>
      <p:sp>
        <p:nvSpPr>
          <p:cNvPr name="TextBox 16" id="16"/>
          <p:cNvSpPr txBox="true"/>
          <p:nvPr/>
        </p:nvSpPr>
        <p:spPr>
          <a:xfrm rot="0">
            <a:off x="10208863" y="7296487"/>
            <a:ext cx="7050437" cy="1511808"/>
          </a:xfrm>
          <a:prstGeom prst="rect">
            <a:avLst/>
          </a:prstGeom>
        </p:spPr>
        <p:txBody>
          <a:bodyPr anchor="t" rtlCol="false" tIns="0" lIns="0" bIns="0" rIns="0">
            <a:spAutoFit/>
          </a:bodyPr>
          <a:lstStyle/>
          <a:p>
            <a:pPr>
              <a:lnSpc>
                <a:spcPts val="3935"/>
              </a:lnSpc>
            </a:pPr>
            <a:r>
              <a:rPr lang="en-US" sz="3199">
                <a:solidFill>
                  <a:srgbClr val="FFFFFF"/>
                </a:solidFill>
                <a:latin typeface="Arimo"/>
              </a:rPr>
              <a:t>Hydroelectric plants produce 99% of the energy. Norway exports the surplus of this "green energy" abroad.</a:t>
            </a:r>
          </a:p>
        </p:txBody>
      </p:sp>
      <p:sp>
        <p:nvSpPr>
          <p:cNvPr name="TextBox 17" id="17"/>
          <p:cNvSpPr txBox="true"/>
          <p:nvPr/>
        </p:nvSpPr>
        <p:spPr>
          <a:xfrm rot="0">
            <a:off x="2263010" y="5771682"/>
            <a:ext cx="4741119"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Slovakia</a:t>
            </a:r>
          </a:p>
        </p:txBody>
      </p:sp>
      <p:sp>
        <p:nvSpPr>
          <p:cNvPr name="TextBox 18" id="18"/>
          <p:cNvSpPr txBox="true"/>
          <p:nvPr/>
        </p:nvSpPr>
        <p:spPr>
          <a:xfrm rot="0">
            <a:off x="11037249" y="5771682"/>
            <a:ext cx="5473815"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Norway</a:t>
            </a:r>
          </a:p>
        </p:txBody>
      </p:sp>
      <p:sp>
        <p:nvSpPr>
          <p:cNvPr name="TextBox 19" id="19"/>
          <p:cNvSpPr txBox="true"/>
          <p:nvPr/>
        </p:nvSpPr>
        <p:spPr>
          <a:xfrm rot="0">
            <a:off x="5834038" y="2335"/>
            <a:ext cx="12453962" cy="1226820"/>
          </a:xfrm>
          <a:prstGeom prst="rect">
            <a:avLst/>
          </a:prstGeom>
        </p:spPr>
        <p:txBody>
          <a:bodyPr anchor="t" rtlCol="false" tIns="0" lIns="0" bIns="0" rIns="0">
            <a:spAutoFit/>
          </a:bodyPr>
          <a:lstStyle/>
          <a:p>
            <a:pPr algn="ctr">
              <a:lnSpc>
                <a:spcPts val="10080"/>
              </a:lnSpc>
              <a:spcBef>
                <a:spcPct val="0"/>
              </a:spcBef>
            </a:pPr>
            <a:r>
              <a:rPr lang="en-US" sz="7200" spc="813">
                <a:solidFill>
                  <a:srgbClr val="28432D"/>
                </a:solidFill>
                <a:latin typeface="Intro Rust"/>
              </a:rPr>
              <a:t>energy production</a:t>
            </a:r>
          </a:p>
        </p:txBody>
      </p:sp>
      <p:sp>
        <p:nvSpPr>
          <p:cNvPr name="Freeform 20" id="20"/>
          <p:cNvSpPr/>
          <p:nvPr/>
        </p:nvSpPr>
        <p:spPr>
          <a:xfrm flipH="false" flipV="false" rot="0">
            <a:off x="113759" y="135685"/>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9"/>
            <a:stretch>
              <a:fillRect l="-70614" t="0" r="-73198" b="0"/>
            </a:stretch>
          </a:blipFill>
        </p:spPr>
      </p:sp>
      <p:sp>
        <p:nvSpPr>
          <p:cNvPr name="Freeform 21" id="21"/>
          <p:cNvSpPr/>
          <p:nvPr/>
        </p:nvSpPr>
        <p:spPr>
          <a:xfrm flipH="false" flipV="false" rot="0">
            <a:off x="16928209" y="8808295"/>
            <a:ext cx="1128912" cy="1332140"/>
          </a:xfrm>
          <a:custGeom>
            <a:avLst/>
            <a:gdLst/>
            <a:ahLst/>
            <a:cxnLst/>
            <a:rect r="r" b="b" t="t" l="l"/>
            <a:pathLst>
              <a:path h="1332140" w="1128912">
                <a:moveTo>
                  <a:pt x="0" y="0"/>
                </a:moveTo>
                <a:lnTo>
                  <a:pt x="1128911" y="0"/>
                </a:lnTo>
                <a:lnTo>
                  <a:pt x="1128911" y="1332139"/>
                </a:lnTo>
                <a:lnTo>
                  <a:pt x="0" y="1332139"/>
                </a:lnTo>
                <a:lnTo>
                  <a:pt x="0" y="0"/>
                </a:lnTo>
                <a:close/>
              </a:path>
            </a:pathLst>
          </a:custGeom>
          <a:blipFill>
            <a:blip r:embed="rId10"/>
            <a:stretch>
              <a:fillRect l="-201278" t="-4786"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12499" y="1667305"/>
            <a:ext cx="6586015" cy="5232795"/>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0" t="-25789" r="0" b="-25789"/>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true" flipV="false" rot="0">
            <a:off x="0" y="8926102"/>
            <a:ext cx="4254201" cy="1925026"/>
          </a:xfrm>
          <a:custGeom>
            <a:avLst/>
            <a:gdLst/>
            <a:ahLst/>
            <a:cxnLst/>
            <a:rect r="r" b="b" t="t" l="l"/>
            <a:pathLst>
              <a:path h="1925026" w="4254201">
                <a:moveTo>
                  <a:pt x="4254201" y="0"/>
                </a:moveTo>
                <a:lnTo>
                  <a:pt x="0" y="0"/>
                </a:lnTo>
                <a:lnTo>
                  <a:pt x="0" y="1925026"/>
                </a:lnTo>
                <a:lnTo>
                  <a:pt x="4254201" y="1925026"/>
                </a:lnTo>
                <a:lnTo>
                  <a:pt x="4254201" y="0"/>
                </a:lnTo>
                <a:close/>
              </a:path>
            </a:pathLst>
          </a:custGeom>
          <a:blipFill>
            <a:blip r:embed="rId4"/>
            <a:stretch>
              <a:fillRect l="0" t="0" r="0" b="0"/>
            </a:stretch>
          </a:blipFill>
        </p:spPr>
      </p:sp>
      <p:grpSp>
        <p:nvGrpSpPr>
          <p:cNvPr name="Group 6" id="6"/>
          <p:cNvGrpSpPr/>
          <p:nvPr/>
        </p:nvGrpSpPr>
        <p:grpSpPr>
          <a:xfrm rot="0">
            <a:off x="9202422" y="0"/>
            <a:ext cx="9085578" cy="10287000"/>
            <a:chOff x="0" y="0"/>
            <a:chExt cx="3073393" cy="3479800"/>
          </a:xfrm>
        </p:grpSpPr>
        <p:sp>
          <p:nvSpPr>
            <p:cNvPr name="Freeform 7" id="7"/>
            <p:cNvSpPr/>
            <p:nvPr/>
          </p:nvSpPr>
          <p:spPr>
            <a:xfrm flipH="false" flipV="false" rot="0">
              <a:off x="0" y="0"/>
              <a:ext cx="3073393" cy="3479800"/>
            </a:xfrm>
            <a:custGeom>
              <a:avLst/>
              <a:gdLst/>
              <a:ahLst/>
              <a:cxnLst/>
              <a:rect r="r" b="b" t="t" l="l"/>
              <a:pathLst>
                <a:path h="3479800" w="3073393">
                  <a:moveTo>
                    <a:pt x="0" y="0"/>
                  </a:moveTo>
                  <a:lnTo>
                    <a:pt x="3073393" y="0"/>
                  </a:lnTo>
                  <a:lnTo>
                    <a:pt x="3073393" y="3479800"/>
                  </a:lnTo>
                  <a:lnTo>
                    <a:pt x="0" y="3479800"/>
                  </a:lnTo>
                  <a:close/>
                </a:path>
              </a:pathLst>
            </a:custGeom>
            <a:solidFill>
              <a:srgbClr val="9CBE5D"/>
            </a:solidFill>
          </p:spPr>
        </p:sp>
      </p:grpSp>
      <p:sp>
        <p:nvSpPr>
          <p:cNvPr name="Freeform 8" id="8"/>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5"/>
            <a:stretch>
              <a:fillRect l="0" t="0" r="0" b="0"/>
            </a:stretch>
          </a:blipFill>
        </p:spPr>
      </p:sp>
      <p:grpSp>
        <p:nvGrpSpPr>
          <p:cNvPr name="Group 9" id="9"/>
          <p:cNvGrpSpPr>
            <a:grpSpLocks noChangeAspect="true"/>
          </p:cNvGrpSpPr>
          <p:nvPr/>
        </p:nvGrpSpPr>
        <p:grpSpPr>
          <a:xfrm rot="0">
            <a:off x="10422993" y="1667305"/>
            <a:ext cx="6586015" cy="5232795"/>
            <a:chOff x="0" y="0"/>
            <a:chExt cx="3901440" cy="3099816"/>
          </a:xfrm>
        </p:grpSpPr>
        <p:sp>
          <p:nvSpPr>
            <p:cNvPr name="Freeform 10" id="10"/>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6"/>
              <a:stretch>
                <a:fillRect l="0" t="-3684" r="0" b="-3684"/>
              </a:stretch>
            </a:blipFill>
          </p:spPr>
        </p:sp>
        <p:sp>
          <p:nvSpPr>
            <p:cNvPr name="Freeform 11" id="11"/>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12" id="12"/>
          <p:cNvSpPr/>
          <p:nvPr/>
        </p:nvSpPr>
        <p:spPr>
          <a:xfrm flipH="false" flipV="false" rot="0">
            <a:off x="8900830" y="-562459"/>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7"/>
            <a:stretch>
              <a:fillRect l="0" t="0" r="-358995" b="0"/>
            </a:stretch>
          </a:blipFill>
        </p:spPr>
      </p:sp>
      <p:sp>
        <p:nvSpPr>
          <p:cNvPr name="Freeform 13" id="13"/>
          <p:cNvSpPr/>
          <p:nvPr/>
        </p:nvSpPr>
        <p:spPr>
          <a:xfrm flipH="false" flipV="false" rot="-2700000">
            <a:off x="3278830" y="2600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Freeform 14" id="14"/>
          <p:cNvSpPr/>
          <p:nvPr/>
        </p:nvSpPr>
        <p:spPr>
          <a:xfrm flipH="false" flipV="false" rot="-2700000">
            <a:off x="12361261" y="3362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TextBox 15" id="15"/>
          <p:cNvSpPr txBox="true"/>
          <p:nvPr/>
        </p:nvSpPr>
        <p:spPr>
          <a:xfrm rot="0">
            <a:off x="1352898" y="7296487"/>
            <a:ext cx="6505216" cy="1016508"/>
          </a:xfrm>
          <a:prstGeom prst="rect">
            <a:avLst/>
          </a:prstGeom>
        </p:spPr>
        <p:txBody>
          <a:bodyPr anchor="t" rtlCol="false" tIns="0" lIns="0" bIns="0" rIns="0">
            <a:spAutoFit/>
          </a:bodyPr>
          <a:lstStyle/>
          <a:p>
            <a:pPr>
              <a:lnSpc>
                <a:spcPts val="3935"/>
              </a:lnSpc>
            </a:pPr>
            <a:r>
              <a:rPr lang="en-US" sz="3199">
                <a:solidFill>
                  <a:srgbClr val="FFFFFF"/>
                </a:solidFill>
                <a:latin typeface="Arimo"/>
              </a:rPr>
              <a:t>Daily water consumption per person</a:t>
            </a:r>
          </a:p>
          <a:p>
            <a:pPr>
              <a:lnSpc>
                <a:spcPts val="3935"/>
              </a:lnSpc>
            </a:pPr>
            <a:r>
              <a:rPr lang="en-US" sz="3199">
                <a:solidFill>
                  <a:srgbClr val="FFFFFF"/>
                </a:solidFill>
                <a:latin typeface="Arimo"/>
              </a:rPr>
              <a:t>approx. 100 l.</a:t>
            </a:r>
          </a:p>
        </p:txBody>
      </p:sp>
      <p:sp>
        <p:nvSpPr>
          <p:cNvPr name="TextBox 16" id="16"/>
          <p:cNvSpPr txBox="true"/>
          <p:nvPr/>
        </p:nvSpPr>
        <p:spPr>
          <a:xfrm rot="0">
            <a:off x="10422993" y="7296487"/>
            <a:ext cx="6505216" cy="2502408"/>
          </a:xfrm>
          <a:prstGeom prst="rect">
            <a:avLst/>
          </a:prstGeom>
        </p:spPr>
        <p:txBody>
          <a:bodyPr anchor="t" rtlCol="false" tIns="0" lIns="0" bIns="0" rIns="0">
            <a:spAutoFit/>
          </a:bodyPr>
          <a:lstStyle/>
          <a:p>
            <a:pPr>
              <a:lnSpc>
                <a:spcPts val="3935"/>
              </a:lnSpc>
            </a:pPr>
            <a:r>
              <a:rPr lang="en-US" sz="3199">
                <a:solidFill>
                  <a:srgbClr val="FFFFFF"/>
                </a:solidFill>
                <a:latin typeface="Arimo"/>
              </a:rPr>
              <a:t>Elektromobily tvoria 20 % nórskych ciest – znečisťujú ovzdušie menej ako autá so spaľovacími motormi. Priemerné emisie nových osobných automobilov sú 38,2.</a:t>
            </a:r>
          </a:p>
        </p:txBody>
      </p:sp>
      <p:sp>
        <p:nvSpPr>
          <p:cNvPr name="TextBox 17" id="17"/>
          <p:cNvSpPr txBox="true"/>
          <p:nvPr/>
        </p:nvSpPr>
        <p:spPr>
          <a:xfrm rot="0">
            <a:off x="2263010" y="5771682"/>
            <a:ext cx="4741119"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Slovakia</a:t>
            </a:r>
          </a:p>
        </p:txBody>
      </p:sp>
      <p:sp>
        <p:nvSpPr>
          <p:cNvPr name="TextBox 18" id="18"/>
          <p:cNvSpPr txBox="true"/>
          <p:nvPr/>
        </p:nvSpPr>
        <p:spPr>
          <a:xfrm rot="0">
            <a:off x="11037249" y="5771682"/>
            <a:ext cx="5473815"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Norway</a:t>
            </a:r>
          </a:p>
        </p:txBody>
      </p:sp>
      <p:sp>
        <p:nvSpPr>
          <p:cNvPr name="TextBox 19" id="19"/>
          <p:cNvSpPr txBox="true"/>
          <p:nvPr/>
        </p:nvSpPr>
        <p:spPr>
          <a:xfrm rot="0">
            <a:off x="5406809" y="2335"/>
            <a:ext cx="12881191" cy="1226820"/>
          </a:xfrm>
          <a:prstGeom prst="rect">
            <a:avLst/>
          </a:prstGeom>
        </p:spPr>
        <p:txBody>
          <a:bodyPr anchor="t" rtlCol="false" tIns="0" lIns="0" bIns="0" rIns="0">
            <a:spAutoFit/>
          </a:bodyPr>
          <a:lstStyle/>
          <a:p>
            <a:pPr algn="ctr">
              <a:lnSpc>
                <a:spcPts val="10080"/>
              </a:lnSpc>
              <a:spcBef>
                <a:spcPct val="0"/>
              </a:spcBef>
            </a:pPr>
            <a:r>
              <a:rPr lang="en-US" sz="7200" spc="813">
                <a:solidFill>
                  <a:srgbClr val="28432D"/>
                </a:solidFill>
                <a:latin typeface="Intro Rust"/>
              </a:rPr>
              <a:t>water consumption</a:t>
            </a:r>
          </a:p>
        </p:txBody>
      </p:sp>
      <p:sp>
        <p:nvSpPr>
          <p:cNvPr name="Freeform 20" id="20"/>
          <p:cNvSpPr/>
          <p:nvPr/>
        </p:nvSpPr>
        <p:spPr>
          <a:xfrm flipH="false" flipV="false" rot="0">
            <a:off x="113759" y="135685"/>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9"/>
            <a:stretch>
              <a:fillRect l="-70614" t="0" r="-73198" b="0"/>
            </a:stretch>
          </a:blipFill>
        </p:spPr>
      </p:sp>
      <p:sp>
        <p:nvSpPr>
          <p:cNvPr name="Freeform 21" id="21"/>
          <p:cNvSpPr/>
          <p:nvPr/>
        </p:nvSpPr>
        <p:spPr>
          <a:xfrm flipH="false" flipV="false" rot="0">
            <a:off x="16928209" y="8808295"/>
            <a:ext cx="1128912" cy="1332140"/>
          </a:xfrm>
          <a:custGeom>
            <a:avLst/>
            <a:gdLst/>
            <a:ahLst/>
            <a:cxnLst/>
            <a:rect r="r" b="b" t="t" l="l"/>
            <a:pathLst>
              <a:path h="1332140" w="1128912">
                <a:moveTo>
                  <a:pt x="0" y="0"/>
                </a:moveTo>
                <a:lnTo>
                  <a:pt x="1128911" y="0"/>
                </a:lnTo>
                <a:lnTo>
                  <a:pt x="1128911" y="1332139"/>
                </a:lnTo>
                <a:lnTo>
                  <a:pt x="0" y="1332139"/>
                </a:lnTo>
                <a:lnTo>
                  <a:pt x="0" y="0"/>
                </a:lnTo>
                <a:close/>
              </a:path>
            </a:pathLst>
          </a:custGeom>
          <a:blipFill>
            <a:blip r:embed="rId10"/>
            <a:stretch>
              <a:fillRect l="-201278" t="-4786"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9CBE5D"/>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2"/>
            <a:srcRect l="0" t="41065" r="0" b="41065"/>
            <a:stretch>
              <a:fillRect/>
            </a:stretch>
          </p:blipFill>
          <p:spPr>
            <a:xfrm flipH="false" flipV="false">
              <a:off x="0" y="0"/>
              <a:ext cx="24384000" cy="2280708"/>
            </a:xfrm>
            <a:prstGeom prst="rect">
              <a:avLst/>
            </a:prstGeom>
          </p:spPr>
        </p:pic>
      </p:grpSp>
      <p:sp>
        <p:nvSpPr>
          <p:cNvPr name="AutoShape 4" id="4"/>
          <p:cNvSpPr/>
          <p:nvPr/>
        </p:nvSpPr>
        <p:spPr>
          <a:xfrm rot="0">
            <a:off x="3680045" y="4122982"/>
            <a:ext cx="10927910" cy="0"/>
          </a:xfrm>
          <a:prstGeom prst="line">
            <a:avLst/>
          </a:prstGeom>
          <a:ln cap="flat" w="28575">
            <a:solidFill>
              <a:srgbClr val="FFFFFF"/>
            </a:solidFill>
            <a:prstDash val="solid"/>
            <a:headEnd type="none" len="sm" w="sm"/>
            <a:tailEnd type="none" len="sm" w="sm"/>
          </a:ln>
        </p:spPr>
      </p:sp>
      <p:sp>
        <p:nvSpPr>
          <p:cNvPr name="Freeform 5" id="5"/>
          <p:cNvSpPr/>
          <p:nvPr/>
        </p:nvSpPr>
        <p:spPr>
          <a:xfrm flipH="false" flipV="false" rot="0">
            <a:off x="5142931" y="4820771"/>
            <a:ext cx="8111454" cy="1135604"/>
          </a:xfrm>
          <a:custGeom>
            <a:avLst/>
            <a:gdLst/>
            <a:ahLst/>
            <a:cxnLst/>
            <a:rect r="r" b="b" t="t" l="l"/>
            <a:pathLst>
              <a:path h="1135604" w="8111454">
                <a:moveTo>
                  <a:pt x="0" y="0"/>
                </a:moveTo>
                <a:lnTo>
                  <a:pt x="8111455" y="0"/>
                </a:lnTo>
                <a:lnTo>
                  <a:pt x="8111455" y="1135604"/>
                </a:lnTo>
                <a:lnTo>
                  <a:pt x="0" y="1135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3908834">
            <a:off x="12837718" y="823872"/>
            <a:ext cx="833334" cy="3603607"/>
          </a:xfrm>
          <a:custGeom>
            <a:avLst/>
            <a:gdLst/>
            <a:ahLst/>
            <a:cxnLst/>
            <a:rect r="r" b="b" t="t" l="l"/>
            <a:pathLst>
              <a:path h="3603607" w="833334">
                <a:moveTo>
                  <a:pt x="0" y="0"/>
                </a:moveTo>
                <a:lnTo>
                  <a:pt x="833335" y="0"/>
                </a:lnTo>
                <a:lnTo>
                  <a:pt x="833335" y="3603607"/>
                </a:lnTo>
                <a:lnTo>
                  <a:pt x="0" y="3603607"/>
                </a:lnTo>
                <a:lnTo>
                  <a:pt x="0" y="0"/>
                </a:lnTo>
                <a:close/>
              </a:path>
            </a:pathLst>
          </a:custGeom>
          <a:blipFill>
            <a:blip r:embed="rId5"/>
            <a:stretch>
              <a:fillRect l="0" t="0" r="0" b="0"/>
            </a:stretch>
          </a:blipFill>
        </p:spPr>
      </p:sp>
      <p:sp>
        <p:nvSpPr>
          <p:cNvPr name="TextBox 7" id="7"/>
          <p:cNvSpPr txBox="true"/>
          <p:nvPr/>
        </p:nvSpPr>
        <p:spPr>
          <a:xfrm rot="0">
            <a:off x="2112300" y="4434808"/>
            <a:ext cx="14063399" cy="1445959"/>
          </a:xfrm>
          <a:prstGeom prst="rect">
            <a:avLst/>
          </a:prstGeom>
        </p:spPr>
        <p:txBody>
          <a:bodyPr anchor="t" rtlCol="false" tIns="0" lIns="0" bIns="0" rIns="0">
            <a:spAutoFit/>
          </a:bodyPr>
          <a:lstStyle/>
          <a:p>
            <a:pPr algn="ctr">
              <a:lnSpc>
                <a:spcPts val="3103"/>
              </a:lnSpc>
            </a:pPr>
            <a:r>
              <a:rPr lang="en-US" sz="2900" spc="365">
                <a:solidFill>
                  <a:srgbClr val="FFFFFF"/>
                </a:solidFill>
                <a:latin typeface="Intro Rust"/>
              </a:rPr>
              <a:t>SLOVAK VERSION:</a:t>
            </a:r>
          </a:p>
          <a:p>
            <a:pPr algn="ctr">
              <a:lnSpc>
                <a:spcPts val="4065"/>
              </a:lnSpc>
            </a:pPr>
            <a:r>
              <a:rPr lang="en-US" sz="3799" spc="478">
                <a:solidFill>
                  <a:srgbClr val="FFFFFF"/>
                </a:solidFill>
                <a:latin typeface="Intro Rust"/>
              </a:rPr>
              <a:t>HTTPS://WWW.YOUTUBE.COM/WATCH?V=52DFLY1WU7S</a:t>
            </a:r>
          </a:p>
        </p:txBody>
      </p:sp>
      <p:sp>
        <p:nvSpPr>
          <p:cNvPr name="TextBox 8" id="8"/>
          <p:cNvSpPr txBox="true"/>
          <p:nvPr/>
        </p:nvSpPr>
        <p:spPr>
          <a:xfrm rot="0">
            <a:off x="1781670" y="2317550"/>
            <a:ext cx="14833976" cy="100469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shall we summarize it?</a:t>
            </a:r>
          </a:p>
        </p:txBody>
      </p:sp>
      <p:sp>
        <p:nvSpPr>
          <p:cNvPr name="TextBox 9" id="9"/>
          <p:cNvSpPr txBox="true"/>
          <p:nvPr/>
        </p:nvSpPr>
        <p:spPr>
          <a:xfrm rot="0">
            <a:off x="2112300" y="6242125"/>
            <a:ext cx="14063399" cy="2474659"/>
          </a:xfrm>
          <a:prstGeom prst="rect">
            <a:avLst/>
          </a:prstGeom>
        </p:spPr>
        <p:txBody>
          <a:bodyPr anchor="t" rtlCol="false" tIns="0" lIns="0" bIns="0" rIns="0">
            <a:spAutoFit/>
          </a:bodyPr>
          <a:lstStyle/>
          <a:p>
            <a:pPr algn="ctr">
              <a:lnSpc>
                <a:spcPts val="3103"/>
              </a:lnSpc>
            </a:pPr>
            <a:r>
              <a:rPr lang="en-US" sz="2900" spc="365">
                <a:solidFill>
                  <a:srgbClr val="FFFFFF"/>
                </a:solidFill>
                <a:latin typeface="Intro Rust"/>
              </a:rPr>
              <a:t>ENGLISH VERSION:</a:t>
            </a:r>
          </a:p>
          <a:p>
            <a:pPr algn="ctr">
              <a:lnSpc>
                <a:spcPts val="4065"/>
              </a:lnSpc>
            </a:pPr>
            <a:r>
              <a:rPr lang="en-US" sz="3799" spc="478">
                <a:solidFill>
                  <a:srgbClr val="FFFFFF"/>
                </a:solidFill>
                <a:latin typeface="Intro Rust"/>
              </a:rPr>
              <a:t>SLOVENSKA VERZIA: HTTPS://WWW.YOUTUBE.COM/WATCH?V=OJABATJCUGS</a:t>
            </a:r>
          </a:p>
          <a:p>
            <a:pPr algn="ctr">
              <a:lnSpc>
                <a:spcPts val="4065"/>
              </a:lnSpc>
            </a:pPr>
          </a:p>
        </p:txBody>
      </p:sp>
      <p:sp>
        <p:nvSpPr>
          <p:cNvPr name="Freeform 10" id="10"/>
          <p:cNvSpPr/>
          <p:nvPr/>
        </p:nvSpPr>
        <p:spPr>
          <a:xfrm flipH="false" flipV="false" rot="0">
            <a:off x="113759" y="135685"/>
            <a:ext cx="1028700" cy="1774551"/>
          </a:xfrm>
          <a:custGeom>
            <a:avLst/>
            <a:gdLst/>
            <a:ahLst/>
            <a:cxnLst/>
            <a:rect r="r" b="b" t="t" l="l"/>
            <a:pathLst>
              <a:path h="1774551" w="1028700">
                <a:moveTo>
                  <a:pt x="0" y="0"/>
                </a:moveTo>
                <a:lnTo>
                  <a:pt x="1028700" y="0"/>
                </a:lnTo>
                <a:lnTo>
                  <a:pt x="1028700" y="1774551"/>
                </a:lnTo>
                <a:lnTo>
                  <a:pt x="0" y="1774551"/>
                </a:lnTo>
                <a:lnTo>
                  <a:pt x="0" y="0"/>
                </a:lnTo>
                <a:close/>
              </a:path>
            </a:pathLst>
          </a:custGeom>
          <a:blipFill>
            <a:blip r:embed="rId6"/>
            <a:stretch>
              <a:fillRect l="-70614" t="0" r="-73198" b="0"/>
            </a:stretch>
          </a:blipFill>
        </p:spPr>
      </p:sp>
      <p:sp>
        <p:nvSpPr>
          <p:cNvPr name="Freeform 11" id="11"/>
          <p:cNvSpPr/>
          <p:nvPr/>
        </p:nvSpPr>
        <p:spPr>
          <a:xfrm flipH="false" flipV="false" rot="0">
            <a:off x="16863204" y="356891"/>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7"/>
            <a:stretch>
              <a:fillRect l="-201278" t="-4786"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sp>
        <p:nvSpPr>
          <p:cNvPr name="TextBox 3" id="3"/>
          <p:cNvSpPr txBox="true"/>
          <p:nvPr/>
        </p:nvSpPr>
        <p:spPr>
          <a:xfrm rot="0">
            <a:off x="1655612" y="3177837"/>
            <a:ext cx="14976777" cy="3471278"/>
          </a:xfrm>
          <a:prstGeom prst="rect">
            <a:avLst/>
          </a:prstGeom>
        </p:spPr>
        <p:txBody>
          <a:bodyPr anchor="t" rtlCol="false" tIns="0" lIns="0" bIns="0" rIns="0">
            <a:spAutoFit/>
          </a:bodyPr>
          <a:lstStyle/>
          <a:p>
            <a:pPr algn="ctr">
              <a:lnSpc>
                <a:spcPts val="13944"/>
              </a:lnSpc>
            </a:pPr>
            <a:r>
              <a:rPr lang="en-US" sz="9960" spc="1175">
                <a:solidFill>
                  <a:srgbClr val="FFFFFF"/>
                </a:solidFill>
                <a:latin typeface="Intro Rust"/>
              </a:rPr>
              <a:t>now it's up to us..</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sp>
        <p:nvSpPr>
          <p:cNvPr name="TextBox 2" id="2"/>
          <p:cNvSpPr txBox="true"/>
          <p:nvPr/>
        </p:nvSpPr>
        <p:spPr>
          <a:xfrm rot="0">
            <a:off x="10249083" y="9429741"/>
            <a:ext cx="7010217" cy="276441"/>
          </a:xfrm>
          <a:prstGeom prst="rect">
            <a:avLst/>
          </a:prstGeom>
        </p:spPr>
        <p:txBody>
          <a:bodyPr anchor="t" rtlCol="false" tIns="0" lIns="0" bIns="0" rIns="0">
            <a:spAutoFit/>
          </a:bodyPr>
          <a:lstStyle/>
          <a:p>
            <a:pPr algn="l" marL="0" indent="0" lvl="0">
              <a:lnSpc>
                <a:spcPts val="2393"/>
              </a:lnSpc>
              <a:spcBef>
                <a:spcPct val="0"/>
              </a:spcBef>
            </a:pPr>
          </a:p>
        </p:txBody>
      </p:sp>
      <p:sp>
        <p:nvSpPr>
          <p:cNvPr name="TextBox 3" id="3"/>
          <p:cNvSpPr txBox="true"/>
          <p:nvPr/>
        </p:nvSpPr>
        <p:spPr>
          <a:xfrm rot="0">
            <a:off x="10249083" y="8821692"/>
            <a:ext cx="7579011" cy="854165"/>
          </a:xfrm>
          <a:prstGeom prst="rect">
            <a:avLst/>
          </a:prstGeom>
        </p:spPr>
        <p:txBody>
          <a:bodyPr anchor="t" rtlCol="false" tIns="0" lIns="0" bIns="0" rIns="0">
            <a:spAutoFit/>
          </a:bodyPr>
          <a:lstStyle/>
          <a:p>
            <a:pPr algn="ctr" marL="0" indent="0" lvl="0">
              <a:lnSpc>
                <a:spcPts val="2265"/>
              </a:lnSpc>
            </a:pPr>
            <a:r>
              <a:rPr lang="en-US" sz="1742" spc="196">
                <a:solidFill>
                  <a:srgbClr val="FFFFFF"/>
                </a:solidFill>
                <a:latin typeface="Intro Rust"/>
              </a:rPr>
              <a:t>the presentation was created thanks to the ClimaEdu Centrum project  ACC03P29 supported by Norwegian and EEA grants</a:t>
            </a:r>
          </a:p>
        </p:txBody>
      </p:sp>
      <p:sp>
        <p:nvSpPr>
          <p:cNvPr name="AutoShape 4" id="4"/>
          <p:cNvSpPr/>
          <p:nvPr/>
        </p:nvSpPr>
        <p:spPr>
          <a:xfrm rot="0">
            <a:off x="0" y="0"/>
            <a:ext cx="9144000" cy="10287000"/>
          </a:xfrm>
          <a:prstGeom prst="rect">
            <a:avLst/>
          </a:prstGeom>
          <a:solidFill>
            <a:srgbClr val="FFFFFF"/>
          </a:solidFill>
        </p:spPr>
      </p:sp>
      <p:sp>
        <p:nvSpPr>
          <p:cNvPr name="Freeform 5" id="5"/>
          <p:cNvSpPr/>
          <p:nvPr/>
        </p:nvSpPr>
        <p:spPr>
          <a:xfrm flipH="false" flipV="false" rot="0">
            <a:off x="332012" y="2143599"/>
            <a:ext cx="8479977" cy="5999801"/>
          </a:xfrm>
          <a:custGeom>
            <a:avLst/>
            <a:gdLst/>
            <a:ahLst/>
            <a:cxnLst/>
            <a:rect r="r" b="b" t="t" l="l"/>
            <a:pathLst>
              <a:path h="5999801" w="8479977">
                <a:moveTo>
                  <a:pt x="0" y="0"/>
                </a:moveTo>
                <a:lnTo>
                  <a:pt x="8479976" y="0"/>
                </a:lnTo>
                <a:lnTo>
                  <a:pt x="8479976" y="5999802"/>
                </a:lnTo>
                <a:lnTo>
                  <a:pt x="0" y="5999802"/>
                </a:lnTo>
                <a:lnTo>
                  <a:pt x="0" y="0"/>
                </a:lnTo>
                <a:close/>
              </a:path>
            </a:pathLst>
          </a:custGeom>
          <a:blipFill>
            <a:blip r:embed="rId2"/>
            <a:stretch>
              <a:fillRect l="0" t="0" r="0" b="0"/>
            </a:stretch>
          </a:blipFill>
        </p:spPr>
      </p:sp>
      <p:sp>
        <p:nvSpPr>
          <p:cNvPr name="Freeform 6" id="6"/>
          <p:cNvSpPr/>
          <p:nvPr/>
        </p:nvSpPr>
        <p:spPr>
          <a:xfrm flipH="false" flipV="false" rot="0">
            <a:off x="12426226" y="3193223"/>
            <a:ext cx="3224725" cy="3900554"/>
          </a:xfrm>
          <a:custGeom>
            <a:avLst/>
            <a:gdLst/>
            <a:ahLst/>
            <a:cxnLst/>
            <a:rect r="r" b="b" t="t" l="l"/>
            <a:pathLst>
              <a:path h="3900554" w="3224725">
                <a:moveTo>
                  <a:pt x="0" y="0"/>
                </a:moveTo>
                <a:lnTo>
                  <a:pt x="3224725" y="0"/>
                </a:lnTo>
                <a:lnTo>
                  <a:pt x="3224725" y="3900554"/>
                </a:lnTo>
                <a:lnTo>
                  <a:pt x="0" y="3900554"/>
                </a:lnTo>
                <a:lnTo>
                  <a:pt x="0" y="0"/>
                </a:lnTo>
                <a:close/>
              </a:path>
            </a:pathLst>
          </a:custGeom>
          <a:blipFill>
            <a:blip r:embed="rId3"/>
            <a:stretch>
              <a:fillRect l="-194719" t="0" r="0" b="0"/>
            </a:stretch>
          </a:blipFill>
        </p:spPr>
      </p:sp>
      <p:sp>
        <p:nvSpPr>
          <p:cNvPr name="TextBox 7" id="7"/>
          <p:cNvSpPr txBox="true"/>
          <p:nvPr/>
        </p:nvSpPr>
        <p:spPr>
          <a:xfrm rot="0">
            <a:off x="0" y="8919088"/>
            <a:ext cx="9144000" cy="666360"/>
          </a:xfrm>
          <a:prstGeom prst="rect">
            <a:avLst/>
          </a:prstGeom>
        </p:spPr>
        <p:txBody>
          <a:bodyPr anchor="t" rtlCol="false" tIns="0" lIns="0" bIns="0" rIns="0">
            <a:spAutoFit/>
          </a:bodyPr>
          <a:lstStyle/>
          <a:p>
            <a:pPr algn="ctr">
              <a:lnSpc>
                <a:spcPts val="2646"/>
              </a:lnSpc>
              <a:spcBef>
                <a:spcPct val="0"/>
              </a:spcBef>
            </a:pPr>
            <a:r>
              <a:rPr lang="en-US" sz="1890" spc="213">
                <a:solidFill>
                  <a:srgbClr val="000000"/>
                </a:solidFill>
                <a:latin typeface="Intro Rust"/>
              </a:rPr>
              <a:t>Working together for a </a:t>
            </a:r>
            <a:r>
              <a:rPr lang="en-US" sz="1890" spc="213">
                <a:solidFill>
                  <a:srgbClr val="588D25"/>
                </a:solidFill>
                <a:latin typeface="Intro Rust"/>
              </a:rPr>
              <a:t>green,</a:t>
            </a:r>
            <a:r>
              <a:rPr lang="en-US" sz="1890" spc="213">
                <a:solidFill>
                  <a:srgbClr val="000000"/>
                </a:solidFill>
                <a:latin typeface="Intro Rust"/>
              </a:rPr>
              <a:t> </a:t>
            </a:r>
            <a:r>
              <a:rPr lang="en-US" sz="1890" spc="213">
                <a:solidFill>
                  <a:srgbClr val="FF3131"/>
                </a:solidFill>
                <a:latin typeface="Intro Rust"/>
              </a:rPr>
              <a:t>competitive</a:t>
            </a:r>
            <a:r>
              <a:rPr lang="en-US" sz="1890" spc="213">
                <a:solidFill>
                  <a:srgbClr val="000000"/>
                </a:solidFill>
                <a:latin typeface="Intro Rust"/>
              </a:rPr>
              <a:t> and </a:t>
            </a:r>
            <a:r>
              <a:rPr lang="en-US" sz="1890" spc="213">
                <a:solidFill>
                  <a:srgbClr val="004AAD"/>
                </a:solidFill>
                <a:latin typeface="Intro Rust"/>
              </a:rPr>
              <a:t>inclusive</a:t>
            </a:r>
            <a:r>
              <a:rPr lang="en-US" sz="1890" spc="213">
                <a:solidFill>
                  <a:srgbClr val="000000"/>
                </a:solidFill>
                <a:latin typeface="Intro Rust"/>
              </a:rPr>
              <a:t> Europe.</a:t>
            </a:r>
          </a:p>
        </p:txBody>
      </p:sp>
      <p:sp>
        <p:nvSpPr>
          <p:cNvPr name="TextBox 8" id="8"/>
          <p:cNvSpPr txBox="true"/>
          <p:nvPr/>
        </p:nvSpPr>
        <p:spPr>
          <a:xfrm rot="0">
            <a:off x="10401483" y="9582141"/>
            <a:ext cx="7010217" cy="276441"/>
          </a:xfrm>
          <a:prstGeom prst="rect">
            <a:avLst/>
          </a:prstGeom>
        </p:spPr>
        <p:txBody>
          <a:bodyPr anchor="t" rtlCol="false" tIns="0" lIns="0" bIns="0" rIns="0">
            <a:spAutoFit/>
          </a:bodyPr>
          <a:lstStyle/>
          <a:p>
            <a:pPr algn="l" marL="0" indent="0" lvl="0">
              <a:lnSpc>
                <a:spcPts val="2393"/>
              </a:lnSpc>
              <a:spcBef>
                <a:spcPct val="0"/>
              </a:spcBef>
            </a:pPr>
          </a:p>
        </p:txBody>
      </p:sp>
      <p:sp>
        <p:nvSpPr>
          <p:cNvPr name="TextBox 9" id="9"/>
          <p:cNvSpPr txBox="true"/>
          <p:nvPr/>
        </p:nvSpPr>
        <p:spPr>
          <a:xfrm rot="0">
            <a:off x="1715021" y="458320"/>
            <a:ext cx="5713958" cy="316475"/>
          </a:xfrm>
          <a:prstGeom prst="rect">
            <a:avLst/>
          </a:prstGeom>
        </p:spPr>
        <p:txBody>
          <a:bodyPr anchor="t" rtlCol="false" tIns="0" lIns="0" bIns="0" rIns="0">
            <a:spAutoFit/>
          </a:bodyPr>
          <a:lstStyle/>
          <a:p>
            <a:pPr algn="ctr">
              <a:lnSpc>
                <a:spcPts val="2506"/>
              </a:lnSpc>
              <a:spcBef>
                <a:spcPct val="0"/>
              </a:spcBef>
            </a:pPr>
            <a:r>
              <a:rPr lang="en-US" sz="1790" spc="202">
                <a:solidFill>
                  <a:srgbClr val="000000"/>
                </a:solidFill>
                <a:latin typeface="Intro Rust"/>
              </a:rPr>
              <a:t>Project: ClimaEdu centrum ACC03P29</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312499" y="1667305"/>
            <a:ext cx="6586015" cy="5232795"/>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19106" t="-37389" r="0" b="-14265"/>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5" id="5"/>
          <p:cNvSpPr/>
          <p:nvPr/>
        </p:nvSpPr>
        <p:spPr>
          <a:xfrm flipH="true" flipV="false" rot="0">
            <a:off x="0" y="8926102"/>
            <a:ext cx="4254201" cy="1925026"/>
          </a:xfrm>
          <a:custGeom>
            <a:avLst/>
            <a:gdLst/>
            <a:ahLst/>
            <a:cxnLst/>
            <a:rect r="r" b="b" t="t" l="l"/>
            <a:pathLst>
              <a:path h="1925026" w="4254201">
                <a:moveTo>
                  <a:pt x="4254201" y="0"/>
                </a:moveTo>
                <a:lnTo>
                  <a:pt x="0" y="0"/>
                </a:lnTo>
                <a:lnTo>
                  <a:pt x="0" y="1925026"/>
                </a:lnTo>
                <a:lnTo>
                  <a:pt x="4254201" y="1925026"/>
                </a:lnTo>
                <a:lnTo>
                  <a:pt x="4254201" y="0"/>
                </a:lnTo>
                <a:close/>
              </a:path>
            </a:pathLst>
          </a:custGeom>
          <a:blipFill>
            <a:blip r:embed="rId4"/>
            <a:stretch>
              <a:fillRect l="0" t="0" r="0" b="0"/>
            </a:stretch>
          </a:blipFill>
        </p:spPr>
      </p:sp>
      <p:grpSp>
        <p:nvGrpSpPr>
          <p:cNvPr name="Group 6" id="6"/>
          <p:cNvGrpSpPr/>
          <p:nvPr/>
        </p:nvGrpSpPr>
        <p:grpSpPr>
          <a:xfrm rot="0">
            <a:off x="9202422" y="0"/>
            <a:ext cx="9085578" cy="10287000"/>
            <a:chOff x="0" y="0"/>
            <a:chExt cx="3073393" cy="3479800"/>
          </a:xfrm>
        </p:grpSpPr>
        <p:sp>
          <p:nvSpPr>
            <p:cNvPr name="Freeform 7" id="7"/>
            <p:cNvSpPr/>
            <p:nvPr/>
          </p:nvSpPr>
          <p:spPr>
            <a:xfrm flipH="false" flipV="false" rot="0">
              <a:off x="0" y="0"/>
              <a:ext cx="3073393" cy="3479800"/>
            </a:xfrm>
            <a:custGeom>
              <a:avLst/>
              <a:gdLst/>
              <a:ahLst/>
              <a:cxnLst/>
              <a:rect r="r" b="b" t="t" l="l"/>
              <a:pathLst>
                <a:path h="3479800" w="3073393">
                  <a:moveTo>
                    <a:pt x="0" y="0"/>
                  </a:moveTo>
                  <a:lnTo>
                    <a:pt x="3073393" y="0"/>
                  </a:lnTo>
                  <a:lnTo>
                    <a:pt x="3073393" y="3479800"/>
                  </a:lnTo>
                  <a:lnTo>
                    <a:pt x="0" y="3479800"/>
                  </a:lnTo>
                  <a:close/>
                </a:path>
              </a:pathLst>
            </a:custGeom>
            <a:solidFill>
              <a:srgbClr val="9CBE5D"/>
            </a:solidFill>
          </p:spPr>
        </p:sp>
      </p:grpSp>
      <p:sp>
        <p:nvSpPr>
          <p:cNvPr name="Freeform 8" id="8"/>
          <p:cNvSpPr/>
          <p:nvPr/>
        </p:nvSpPr>
        <p:spPr>
          <a:xfrm flipH="true" flipV="false" rot="-5400000">
            <a:off x="14736525" y="-2817866"/>
            <a:ext cx="4544965" cy="6469701"/>
          </a:xfrm>
          <a:custGeom>
            <a:avLst/>
            <a:gdLst/>
            <a:ahLst/>
            <a:cxnLst/>
            <a:rect r="r" b="b" t="t" l="l"/>
            <a:pathLst>
              <a:path h="6469701" w="4544965">
                <a:moveTo>
                  <a:pt x="4544965" y="0"/>
                </a:moveTo>
                <a:lnTo>
                  <a:pt x="0" y="0"/>
                </a:lnTo>
                <a:lnTo>
                  <a:pt x="0" y="6469701"/>
                </a:lnTo>
                <a:lnTo>
                  <a:pt x="4544965" y="6469701"/>
                </a:lnTo>
                <a:lnTo>
                  <a:pt x="4544965" y="0"/>
                </a:lnTo>
                <a:close/>
              </a:path>
            </a:pathLst>
          </a:custGeom>
          <a:blipFill>
            <a:blip r:embed="rId5"/>
            <a:stretch>
              <a:fillRect l="0" t="0" r="0" b="0"/>
            </a:stretch>
          </a:blipFill>
        </p:spPr>
      </p:sp>
      <p:grpSp>
        <p:nvGrpSpPr>
          <p:cNvPr name="Group 9" id="9"/>
          <p:cNvGrpSpPr>
            <a:grpSpLocks noChangeAspect="true"/>
          </p:cNvGrpSpPr>
          <p:nvPr/>
        </p:nvGrpSpPr>
        <p:grpSpPr>
          <a:xfrm rot="0">
            <a:off x="10422993" y="1667305"/>
            <a:ext cx="6586015" cy="5232795"/>
            <a:chOff x="0" y="0"/>
            <a:chExt cx="3901440" cy="3099816"/>
          </a:xfrm>
        </p:grpSpPr>
        <p:sp>
          <p:nvSpPr>
            <p:cNvPr name="Freeform 10" id="10"/>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6"/>
              <a:stretch>
                <a:fillRect l="-206" t="-3009" r="0" b="-24930"/>
              </a:stretch>
            </a:blipFill>
          </p:spPr>
        </p:sp>
        <p:sp>
          <p:nvSpPr>
            <p:cNvPr name="Freeform 11" id="11"/>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12" id="12"/>
          <p:cNvSpPr/>
          <p:nvPr/>
        </p:nvSpPr>
        <p:spPr>
          <a:xfrm flipH="false" flipV="false" rot="0">
            <a:off x="8900830" y="-562459"/>
            <a:ext cx="603183" cy="11074332"/>
          </a:xfrm>
          <a:custGeom>
            <a:avLst/>
            <a:gdLst/>
            <a:ahLst/>
            <a:cxnLst/>
            <a:rect r="r" b="b" t="t" l="l"/>
            <a:pathLst>
              <a:path h="11074332" w="603183">
                <a:moveTo>
                  <a:pt x="0" y="0"/>
                </a:moveTo>
                <a:lnTo>
                  <a:pt x="603183" y="0"/>
                </a:lnTo>
                <a:lnTo>
                  <a:pt x="603183" y="11074332"/>
                </a:lnTo>
                <a:lnTo>
                  <a:pt x="0" y="11074332"/>
                </a:lnTo>
                <a:lnTo>
                  <a:pt x="0" y="0"/>
                </a:lnTo>
                <a:close/>
              </a:path>
            </a:pathLst>
          </a:custGeom>
          <a:blipFill>
            <a:blip r:embed="rId7"/>
            <a:stretch>
              <a:fillRect l="0" t="0" r="-358995" b="0"/>
            </a:stretch>
          </a:blipFill>
        </p:spPr>
      </p:sp>
      <p:sp>
        <p:nvSpPr>
          <p:cNvPr name="TextBox 13" id="13"/>
          <p:cNvSpPr txBox="true"/>
          <p:nvPr/>
        </p:nvSpPr>
        <p:spPr>
          <a:xfrm rot="0">
            <a:off x="1352898" y="7296487"/>
            <a:ext cx="6505216" cy="2997708"/>
          </a:xfrm>
          <a:prstGeom prst="rect">
            <a:avLst/>
          </a:prstGeom>
        </p:spPr>
        <p:txBody>
          <a:bodyPr anchor="t" rtlCol="false" tIns="0" lIns="0" bIns="0" rIns="0">
            <a:spAutoFit/>
          </a:bodyPr>
          <a:lstStyle/>
          <a:p>
            <a:pPr marL="690877" indent="-345439" lvl="1">
              <a:lnSpc>
                <a:spcPts val="3935"/>
              </a:lnSpc>
              <a:buFont typeface="Arial"/>
              <a:buChar char="•"/>
            </a:pPr>
            <a:r>
              <a:rPr lang="en-US" sz="3199">
                <a:solidFill>
                  <a:srgbClr val="FFFFFF"/>
                </a:solidFill>
                <a:latin typeface="Arimo"/>
              </a:rPr>
              <a:t>landlocked country, located in Central Europe</a:t>
            </a:r>
          </a:p>
          <a:p>
            <a:pPr marL="690877" indent="-345439" lvl="1">
              <a:lnSpc>
                <a:spcPts val="3935"/>
              </a:lnSpc>
              <a:buFont typeface="Arial"/>
              <a:buChar char="•"/>
            </a:pPr>
            <a:r>
              <a:rPr lang="en-US" sz="3199">
                <a:solidFill>
                  <a:srgbClr val="FFFFFF"/>
                </a:solidFill>
                <a:latin typeface="Arimo"/>
              </a:rPr>
              <a:t>49,035 km² - by area it is 126th in the world</a:t>
            </a:r>
          </a:p>
          <a:p>
            <a:pPr marL="690877" indent="-345439" lvl="1">
              <a:lnSpc>
                <a:spcPts val="3935"/>
              </a:lnSpc>
              <a:buFont typeface="Arial"/>
              <a:buChar char="•"/>
            </a:pPr>
            <a:r>
              <a:rPr lang="en-US" sz="3199">
                <a:solidFill>
                  <a:srgbClr val="FFFFFF"/>
                </a:solidFill>
                <a:latin typeface="Arimo"/>
              </a:rPr>
              <a:t>5.447 million inhabitants (year 2021)</a:t>
            </a:r>
          </a:p>
        </p:txBody>
      </p:sp>
      <p:sp>
        <p:nvSpPr>
          <p:cNvPr name="TextBox 14" id="14"/>
          <p:cNvSpPr txBox="true"/>
          <p:nvPr/>
        </p:nvSpPr>
        <p:spPr>
          <a:xfrm rot="0">
            <a:off x="10422993" y="7296487"/>
            <a:ext cx="6505216" cy="2997708"/>
          </a:xfrm>
          <a:prstGeom prst="rect">
            <a:avLst/>
          </a:prstGeom>
        </p:spPr>
        <p:txBody>
          <a:bodyPr anchor="t" rtlCol="false" tIns="0" lIns="0" bIns="0" rIns="0">
            <a:spAutoFit/>
          </a:bodyPr>
          <a:lstStyle/>
          <a:p>
            <a:pPr marL="690877" indent="-345439" lvl="1">
              <a:lnSpc>
                <a:spcPts val="3935"/>
              </a:lnSpc>
              <a:buFont typeface="Arial"/>
              <a:buChar char="•"/>
            </a:pPr>
            <a:r>
              <a:rPr lang="en-US" sz="3199">
                <a:solidFill>
                  <a:srgbClr val="FFFFFF"/>
                </a:solidFill>
                <a:latin typeface="Arimo"/>
              </a:rPr>
              <a:t>it is surrounded by the North Sea in the Arctic Ocean</a:t>
            </a:r>
          </a:p>
          <a:p>
            <a:pPr marL="690877" indent="-345439" lvl="1">
              <a:lnSpc>
                <a:spcPts val="3935"/>
              </a:lnSpc>
              <a:buFont typeface="Arial"/>
              <a:buChar char="•"/>
            </a:pPr>
            <a:r>
              <a:rPr lang="en-US" sz="3199">
                <a:solidFill>
                  <a:srgbClr val="FFFFFF"/>
                </a:solidFill>
                <a:latin typeface="Arimo"/>
              </a:rPr>
              <a:t>385,207 km² - it is 67th in the world by area</a:t>
            </a:r>
          </a:p>
          <a:p>
            <a:pPr marL="690877" indent="-345439" lvl="1">
              <a:lnSpc>
                <a:spcPts val="3935"/>
              </a:lnSpc>
              <a:buFont typeface="Arial"/>
              <a:buChar char="•"/>
            </a:pPr>
            <a:r>
              <a:rPr lang="en-US" sz="3199">
                <a:solidFill>
                  <a:srgbClr val="FFFFFF"/>
                </a:solidFill>
                <a:latin typeface="Arimo"/>
              </a:rPr>
              <a:t>5.408 million inhabitants (year 2021)</a:t>
            </a:r>
          </a:p>
        </p:txBody>
      </p:sp>
      <p:sp>
        <p:nvSpPr>
          <p:cNvPr name="Freeform 15" id="15"/>
          <p:cNvSpPr/>
          <p:nvPr/>
        </p:nvSpPr>
        <p:spPr>
          <a:xfrm flipH="false" flipV="false" rot="-2700000">
            <a:off x="3278830" y="2600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Freeform 16" id="16"/>
          <p:cNvSpPr/>
          <p:nvPr/>
        </p:nvSpPr>
        <p:spPr>
          <a:xfrm flipH="false" flipV="false" rot="-2700000">
            <a:off x="12361261" y="336274"/>
            <a:ext cx="2709478" cy="2662062"/>
          </a:xfrm>
          <a:custGeom>
            <a:avLst/>
            <a:gdLst/>
            <a:ahLst/>
            <a:cxnLst/>
            <a:rect r="r" b="b" t="t" l="l"/>
            <a:pathLst>
              <a:path h="2662062" w="2709478">
                <a:moveTo>
                  <a:pt x="0" y="0"/>
                </a:moveTo>
                <a:lnTo>
                  <a:pt x="2709478" y="0"/>
                </a:lnTo>
                <a:lnTo>
                  <a:pt x="2709478" y="2662063"/>
                </a:lnTo>
                <a:lnTo>
                  <a:pt x="0" y="2662063"/>
                </a:lnTo>
                <a:lnTo>
                  <a:pt x="0" y="0"/>
                </a:lnTo>
                <a:close/>
              </a:path>
            </a:pathLst>
          </a:custGeom>
          <a:blipFill>
            <a:blip r:embed="rId8"/>
            <a:stretch>
              <a:fillRect l="0" t="0" r="0" b="0"/>
            </a:stretch>
          </a:blipFill>
        </p:spPr>
      </p:sp>
      <p:sp>
        <p:nvSpPr>
          <p:cNvPr name="TextBox 17" id="17"/>
          <p:cNvSpPr txBox="true"/>
          <p:nvPr/>
        </p:nvSpPr>
        <p:spPr>
          <a:xfrm rot="0">
            <a:off x="2263010" y="5771682"/>
            <a:ext cx="4741119"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Slovakia</a:t>
            </a:r>
          </a:p>
        </p:txBody>
      </p:sp>
      <p:sp>
        <p:nvSpPr>
          <p:cNvPr name="TextBox 18" id="18"/>
          <p:cNvSpPr txBox="true"/>
          <p:nvPr/>
        </p:nvSpPr>
        <p:spPr>
          <a:xfrm rot="0">
            <a:off x="11037249" y="5771682"/>
            <a:ext cx="5473815" cy="1377949"/>
          </a:xfrm>
          <a:prstGeom prst="rect">
            <a:avLst/>
          </a:prstGeom>
        </p:spPr>
        <p:txBody>
          <a:bodyPr anchor="t" rtlCol="false" tIns="0" lIns="0" bIns="0" rIns="0">
            <a:spAutoFit/>
          </a:bodyPr>
          <a:lstStyle/>
          <a:p>
            <a:pPr algn="ctr">
              <a:lnSpc>
                <a:spcPts val="11200"/>
              </a:lnSpc>
            </a:pPr>
            <a:r>
              <a:rPr lang="en-US" sz="8000">
                <a:solidFill>
                  <a:srgbClr val="22221E"/>
                </a:solidFill>
                <a:latin typeface="Just Another Hand"/>
              </a:rPr>
              <a:t>Norway</a:t>
            </a:r>
          </a:p>
        </p:txBody>
      </p:sp>
      <p:sp>
        <p:nvSpPr>
          <p:cNvPr name="Freeform 19" id="19"/>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9"/>
            <a:stretch>
              <a:fillRect l="-70614" t="0" r="-73198" b="0"/>
            </a:stretch>
          </a:blipFill>
        </p:spPr>
      </p:sp>
      <p:sp>
        <p:nvSpPr>
          <p:cNvPr name="Freeform 20" id="20"/>
          <p:cNvSpPr/>
          <p:nvPr/>
        </p:nvSpPr>
        <p:spPr>
          <a:xfrm flipH="false" flipV="false" rot="0">
            <a:off x="17009007" y="8706954"/>
            <a:ext cx="1151017" cy="1423229"/>
          </a:xfrm>
          <a:custGeom>
            <a:avLst/>
            <a:gdLst/>
            <a:ahLst/>
            <a:cxnLst/>
            <a:rect r="r" b="b" t="t" l="l"/>
            <a:pathLst>
              <a:path h="1423229" w="1151017">
                <a:moveTo>
                  <a:pt x="0" y="0"/>
                </a:moveTo>
                <a:lnTo>
                  <a:pt x="1151017" y="0"/>
                </a:lnTo>
                <a:lnTo>
                  <a:pt x="1151017" y="1423229"/>
                </a:lnTo>
                <a:lnTo>
                  <a:pt x="0" y="1423229"/>
                </a:lnTo>
                <a:lnTo>
                  <a:pt x="0" y="0"/>
                </a:lnTo>
                <a:close/>
              </a:path>
            </a:pathLst>
          </a:custGeom>
          <a:blipFill>
            <a:blip r:embed="rId10"/>
            <a:stretch>
              <a:fillRect l="-201278"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9CBE5D"/>
        </a:solidFill>
      </p:bgPr>
    </p:bg>
    <p:spTree>
      <p:nvGrpSpPr>
        <p:cNvPr id="1" name=""/>
        <p:cNvGrpSpPr/>
        <p:nvPr/>
      </p:nvGrpSpPr>
      <p:grpSpPr>
        <a:xfrm>
          <a:off x="0" y="0"/>
          <a:ext cx="0" cy="0"/>
          <a:chOff x="0" y="0"/>
          <a:chExt cx="0" cy="0"/>
        </a:xfrm>
      </p:grpSpPr>
      <p:grpSp>
        <p:nvGrpSpPr>
          <p:cNvPr name="Group 2" id="2"/>
          <p:cNvGrpSpPr/>
          <p:nvPr/>
        </p:nvGrpSpPr>
        <p:grpSpPr>
          <a:xfrm rot="0">
            <a:off x="0" y="8576469"/>
            <a:ext cx="18288000" cy="1710531"/>
            <a:chOff x="0" y="0"/>
            <a:chExt cx="24384000" cy="2280708"/>
          </a:xfrm>
        </p:grpSpPr>
        <p:pic>
          <p:nvPicPr>
            <p:cNvPr name="Picture 3" id="3"/>
            <p:cNvPicPr>
              <a:picLocks noChangeAspect="true"/>
            </p:cNvPicPr>
            <p:nvPr/>
          </p:nvPicPr>
          <p:blipFill>
            <a:blip r:embed="rId2"/>
            <a:srcRect l="0" t="37428" r="0" b="37428"/>
            <a:stretch>
              <a:fillRect/>
            </a:stretch>
          </p:blipFill>
          <p:spPr>
            <a:xfrm flipH="false" flipV="false">
              <a:off x="0" y="0"/>
              <a:ext cx="24384000" cy="2280708"/>
            </a:xfrm>
            <a:prstGeom prst="rect">
              <a:avLst/>
            </a:prstGeom>
          </p:spPr>
        </p:pic>
      </p:grpSp>
      <p:sp>
        <p:nvSpPr>
          <p:cNvPr name="AutoShape 4" id="4"/>
          <p:cNvSpPr/>
          <p:nvPr/>
        </p:nvSpPr>
        <p:spPr>
          <a:xfrm rot="0">
            <a:off x="3680045" y="4122982"/>
            <a:ext cx="10927910" cy="0"/>
          </a:xfrm>
          <a:prstGeom prst="line">
            <a:avLst/>
          </a:prstGeom>
          <a:ln cap="flat" w="28575">
            <a:solidFill>
              <a:srgbClr val="FFFFFF"/>
            </a:solidFill>
            <a:prstDash val="solid"/>
            <a:headEnd type="none" len="sm" w="sm"/>
            <a:tailEnd type="none" len="sm" w="sm"/>
          </a:ln>
        </p:spPr>
      </p:sp>
      <p:sp>
        <p:nvSpPr>
          <p:cNvPr name="Freeform 5" id="5"/>
          <p:cNvSpPr/>
          <p:nvPr/>
        </p:nvSpPr>
        <p:spPr>
          <a:xfrm flipH="false" flipV="false" rot="0">
            <a:off x="5142931" y="4820771"/>
            <a:ext cx="8111454" cy="1135604"/>
          </a:xfrm>
          <a:custGeom>
            <a:avLst/>
            <a:gdLst/>
            <a:ahLst/>
            <a:cxnLst/>
            <a:rect r="r" b="b" t="t" l="l"/>
            <a:pathLst>
              <a:path h="1135604" w="8111454">
                <a:moveTo>
                  <a:pt x="0" y="0"/>
                </a:moveTo>
                <a:lnTo>
                  <a:pt x="8111455" y="0"/>
                </a:lnTo>
                <a:lnTo>
                  <a:pt x="8111455" y="1135604"/>
                </a:lnTo>
                <a:lnTo>
                  <a:pt x="0" y="113560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3908834">
            <a:off x="12837718" y="823872"/>
            <a:ext cx="833334" cy="3603607"/>
          </a:xfrm>
          <a:custGeom>
            <a:avLst/>
            <a:gdLst/>
            <a:ahLst/>
            <a:cxnLst/>
            <a:rect r="r" b="b" t="t" l="l"/>
            <a:pathLst>
              <a:path h="3603607" w="833334">
                <a:moveTo>
                  <a:pt x="0" y="0"/>
                </a:moveTo>
                <a:lnTo>
                  <a:pt x="833335" y="0"/>
                </a:lnTo>
                <a:lnTo>
                  <a:pt x="833335" y="3603607"/>
                </a:lnTo>
                <a:lnTo>
                  <a:pt x="0" y="3603607"/>
                </a:lnTo>
                <a:lnTo>
                  <a:pt x="0" y="0"/>
                </a:lnTo>
                <a:close/>
              </a:path>
            </a:pathLst>
          </a:custGeom>
          <a:blipFill>
            <a:blip r:embed="rId5"/>
            <a:stretch>
              <a:fillRect l="0" t="0" r="0" b="0"/>
            </a:stretch>
          </a:blipFill>
        </p:spPr>
      </p:sp>
      <p:sp>
        <p:nvSpPr>
          <p:cNvPr name="TextBox 7" id="7"/>
          <p:cNvSpPr txBox="true"/>
          <p:nvPr/>
        </p:nvSpPr>
        <p:spPr>
          <a:xfrm rot="0">
            <a:off x="2112300" y="5276205"/>
            <a:ext cx="14063399" cy="1043813"/>
          </a:xfrm>
          <a:prstGeom prst="rect">
            <a:avLst/>
          </a:prstGeom>
        </p:spPr>
        <p:txBody>
          <a:bodyPr anchor="t" rtlCol="false" tIns="0" lIns="0" bIns="0" rIns="0">
            <a:spAutoFit/>
          </a:bodyPr>
          <a:lstStyle/>
          <a:p>
            <a:pPr algn="ctr">
              <a:lnSpc>
                <a:spcPts val="4065"/>
              </a:lnSpc>
            </a:pPr>
            <a:r>
              <a:rPr lang="en-US" sz="3799" spc="478">
                <a:solidFill>
                  <a:srgbClr val="FFFFFF"/>
                </a:solidFill>
                <a:latin typeface="Intro Rust"/>
              </a:rPr>
              <a:t>CLIMATE. RELIEF. LEADING INFLUENCE OF CLIMATE CHANGE</a:t>
            </a:r>
          </a:p>
        </p:txBody>
      </p:sp>
      <p:sp>
        <p:nvSpPr>
          <p:cNvPr name="TextBox 8" id="8"/>
          <p:cNvSpPr txBox="true"/>
          <p:nvPr/>
        </p:nvSpPr>
        <p:spPr>
          <a:xfrm rot="0">
            <a:off x="2495090" y="1114425"/>
            <a:ext cx="13297819" cy="294779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differences and similarities in countries</a:t>
            </a:r>
          </a:p>
        </p:txBody>
      </p:sp>
      <p:sp>
        <p:nvSpPr>
          <p:cNvPr name="Freeform 9" id="9"/>
          <p:cNvSpPr/>
          <p:nvPr/>
        </p:nvSpPr>
        <p:spPr>
          <a:xfrm flipH="false" flipV="false" rot="0">
            <a:off x="17009007" y="8706954"/>
            <a:ext cx="1151017" cy="1423229"/>
          </a:xfrm>
          <a:custGeom>
            <a:avLst/>
            <a:gdLst/>
            <a:ahLst/>
            <a:cxnLst/>
            <a:rect r="r" b="b" t="t" l="l"/>
            <a:pathLst>
              <a:path h="1423229" w="1151017">
                <a:moveTo>
                  <a:pt x="0" y="0"/>
                </a:moveTo>
                <a:lnTo>
                  <a:pt x="1151017" y="0"/>
                </a:lnTo>
                <a:lnTo>
                  <a:pt x="1151017" y="1423229"/>
                </a:lnTo>
                <a:lnTo>
                  <a:pt x="0" y="1423229"/>
                </a:lnTo>
                <a:lnTo>
                  <a:pt x="0" y="0"/>
                </a:lnTo>
                <a:close/>
              </a:path>
            </a:pathLst>
          </a:custGeom>
          <a:blipFill>
            <a:blip r:embed="rId6"/>
            <a:stretch>
              <a:fillRect l="-201278" t="0" r="0" b="0"/>
            </a:stretch>
          </a:blipFill>
        </p:spPr>
      </p:sp>
      <p:sp>
        <p:nvSpPr>
          <p:cNvPr name="Freeform 10" id="10"/>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7"/>
            <a:stretch>
              <a:fillRect l="-70614" t="0" r="-73198"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sp>
        <p:nvSpPr>
          <p:cNvPr name="TextBox 2" id="2"/>
          <p:cNvSpPr txBox="true"/>
          <p:nvPr/>
        </p:nvSpPr>
        <p:spPr>
          <a:xfrm rot="0">
            <a:off x="-2579877" y="547427"/>
            <a:ext cx="13877003" cy="3706198"/>
          </a:xfrm>
          <a:prstGeom prst="rect">
            <a:avLst/>
          </a:prstGeom>
        </p:spPr>
        <p:txBody>
          <a:bodyPr anchor="t" rtlCol="false" tIns="0" lIns="0" bIns="0" rIns="0">
            <a:spAutoFit/>
          </a:bodyPr>
          <a:lstStyle/>
          <a:p>
            <a:pPr algn="ctr">
              <a:lnSpc>
                <a:spcPts val="9877"/>
              </a:lnSpc>
            </a:pPr>
            <a:r>
              <a:rPr lang="en-US" sz="7055" spc="797">
                <a:solidFill>
                  <a:srgbClr val="FFFFFF"/>
                </a:solidFill>
                <a:latin typeface="Intro Rust"/>
              </a:rPr>
              <a:t>CLIMATE OF</a:t>
            </a:r>
          </a:p>
          <a:p>
            <a:pPr algn="ctr">
              <a:lnSpc>
                <a:spcPts val="9877"/>
              </a:lnSpc>
            </a:pPr>
            <a:r>
              <a:rPr lang="en-US" sz="7055" spc="797">
                <a:solidFill>
                  <a:srgbClr val="FFFFFF"/>
                </a:solidFill>
                <a:latin typeface="Intro Rust"/>
              </a:rPr>
              <a:t> SLOVAKIA</a:t>
            </a:r>
          </a:p>
          <a:p>
            <a:pPr algn="ctr">
              <a:lnSpc>
                <a:spcPts val="9877"/>
              </a:lnSpc>
            </a:pPr>
          </a:p>
        </p:txBody>
      </p:sp>
      <p:grpSp>
        <p:nvGrpSpPr>
          <p:cNvPr name="Group 3" id="3"/>
          <p:cNvGrpSpPr>
            <a:grpSpLocks noChangeAspect="true"/>
          </p:cNvGrpSpPr>
          <p:nvPr/>
        </p:nvGrpSpPr>
        <p:grpSpPr>
          <a:xfrm rot="0">
            <a:off x="8293273" y="1202622"/>
            <a:ext cx="9334803" cy="7416793"/>
            <a:chOff x="0" y="0"/>
            <a:chExt cx="3901440" cy="3099816"/>
          </a:xfrm>
        </p:grpSpPr>
        <p:sp>
          <p:nvSpPr>
            <p:cNvPr name="Freeform 4" id="4"/>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0" t="-3573" r="0" b="-3573"/>
              </a:stretch>
            </a:blipFill>
          </p:spPr>
        </p:sp>
        <p:sp>
          <p:nvSpPr>
            <p:cNvPr name="Freeform 5" id="5"/>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6" id="6"/>
          <p:cNvSpPr/>
          <p:nvPr/>
        </p:nvSpPr>
        <p:spPr>
          <a:xfrm flipH="false" flipV="false" rot="0">
            <a:off x="10951829" y="680777"/>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3239400"/>
            <a:ext cx="6838977" cy="5739050"/>
          </a:xfrm>
          <a:prstGeom prst="rect">
            <a:avLst/>
          </a:prstGeom>
        </p:spPr>
        <p:txBody>
          <a:bodyPr anchor="t" rtlCol="false" tIns="0" lIns="0" bIns="0" rIns="0">
            <a:spAutoFit/>
          </a:bodyPr>
          <a:lstStyle/>
          <a:p>
            <a:pPr algn="ctr">
              <a:lnSpc>
                <a:spcPts val="4535"/>
              </a:lnSpc>
            </a:pPr>
            <a:r>
              <a:rPr lang="en-US" sz="3687">
                <a:solidFill>
                  <a:srgbClr val="FFFFFF"/>
                </a:solidFill>
                <a:latin typeface="Arimo"/>
              </a:rPr>
              <a:t>Slovakia is located in the northern temperate zone, with a regular alternation of four seasons,</a:t>
            </a:r>
          </a:p>
          <a:p>
            <a:pPr algn="ctr">
              <a:lnSpc>
                <a:spcPts val="4535"/>
              </a:lnSpc>
            </a:pPr>
            <a:r>
              <a:rPr lang="en-US" sz="3687">
                <a:solidFill>
                  <a:srgbClr val="FFFFFF"/>
                </a:solidFill>
                <a:latin typeface="Arimo"/>
              </a:rPr>
              <a:t>with the transitional influences of continental and oceanic climate, which causes drought, heat in summer and frost in winter. Ocean air brings precipitation and moderates temperatures.</a:t>
            </a:r>
          </a:p>
        </p:txBody>
      </p:sp>
      <p:sp>
        <p:nvSpPr>
          <p:cNvPr name="TextBox 8" id="8"/>
          <p:cNvSpPr txBox="true"/>
          <p:nvPr/>
        </p:nvSpPr>
        <p:spPr>
          <a:xfrm rot="0">
            <a:off x="11962567" y="7143964"/>
            <a:ext cx="5470494" cy="1280160"/>
          </a:xfrm>
          <a:prstGeom prst="rect">
            <a:avLst/>
          </a:prstGeom>
        </p:spPr>
        <p:txBody>
          <a:bodyPr anchor="t" rtlCol="false" tIns="0" lIns="0" bIns="0" rIns="0">
            <a:spAutoFit/>
          </a:bodyPr>
          <a:lstStyle/>
          <a:p>
            <a:pPr algn="ctr">
              <a:lnSpc>
                <a:spcPts val="5039"/>
              </a:lnSpc>
            </a:pPr>
            <a:r>
              <a:rPr lang="en-US" sz="3599">
                <a:solidFill>
                  <a:srgbClr val="9CBE5D"/>
                </a:solidFill>
                <a:latin typeface="Arimo Bold"/>
              </a:rPr>
              <a:t>Average amount of precipitation</a:t>
            </a:r>
          </a:p>
        </p:txBody>
      </p:sp>
      <p:sp>
        <p:nvSpPr>
          <p:cNvPr name="Freeform 9" id="9"/>
          <p:cNvSpPr/>
          <p:nvPr/>
        </p:nvSpPr>
        <p:spPr>
          <a:xfrm flipH="true" flipV="false" rot="4363895">
            <a:off x="10905574" y="7097007"/>
            <a:ext cx="1806946" cy="510462"/>
          </a:xfrm>
          <a:custGeom>
            <a:avLst/>
            <a:gdLst/>
            <a:ahLst/>
            <a:cxnLst/>
            <a:rect r="r" b="b" t="t" l="l"/>
            <a:pathLst>
              <a:path h="510462" w="1806946">
                <a:moveTo>
                  <a:pt x="1806946" y="0"/>
                </a:moveTo>
                <a:lnTo>
                  <a:pt x="0" y="0"/>
                </a:lnTo>
                <a:lnTo>
                  <a:pt x="0" y="510462"/>
                </a:lnTo>
                <a:lnTo>
                  <a:pt x="1806946" y="510462"/>
                </a:lnTo>
                <a:lnTo>
                  <a:pt x="1806946"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8"/>
            <a:stretch>
              <a:fillRect l="-70614" t="0" r="-73198" b="0"/>
            </a:stretch>
          </a:blipFill>
        </p:spPr>
      </p:sp>
      <p:sp>
        <p:nvSpPr>
          <p:cNvPr name="Freeform 11" id="11"/>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9"/>
            <a:stretch>
              <a:fillRect l="-201278" t="-4786"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sp>
        <p:nvSpPr>
          <p:cNvPr name="TextBox 2" id="2"/>
          <p:cNvSpPr txBox="true"/>
          <p:nvPr/>
        </p:nvSpPr>
        <p:spPr>
          <a:xfrm rot="0">
            <a:off x="-2579877" y="547427"/>
            <a:ext cx="14161786" cy="2503170"/>
          </a:xfrm>
          <a:prstGeom prst="rect">
            <a:avLst/>
          </a:prstGeom>
        </p:spPr>
        <p:txBody>
          <a:bodyPr anchor="t" rtlCol="false" tIns="0" lIns="0" bIns="0" rIns="0">
            <a:spAutoFit/>
          </a:bodyPr>
          <a:lstStyle/>
          <a:p>
            <a:pPr algn="ctr">
              <a:lnSpc>
                <a:spcPts val="10080"/>
              </a:lnSpc>
            </a:pPr>
            <a:r>
              <a:rPr lang="en-US" sz="7200" spc="813">
                <a:solidFill>
                  <a:srgbClr val="FFFFFF"/>
                </a:solidFill>
                <a:latin typeface="Intro Rust"/>
              </a:rPr>
              <a:t>CLIMATE of</a:t>
            </a:r>
          </a:p>
          <a:p>
            <a:pPr algn="ctr">
              <a:lnSpc>
                <a:spcPts val="10080"/>
              </a:lnSpc>
            </a:pPr>
            <a:r>
              <a:rPr lang="en-US" sz="7200" spc="813">
                <a:solidFill>
                  <a:srgbClr val="FFFFFF"/>
                </a:solidFill>
                <a:latin typeface="Intro Rust"/>
              </a:rPr>
              <a:t>Norway</a:t>
            </a:r>
          </a:p>
        </p:txBody>
      </p:sp>
      <p:grpSp>
        <p:nvGrpSpPr>
          <p:cNvPr name="Group 3" id="3"/>
          <p:cNvGrpSpPr>
            <a:grpSpLocks noChangeAspect="true"/>
          </p:cNvGrpSpPr>
          <p:nvPr/>
        </p:nvGrpSpPr>
        <p:grpSpPr>
          <a:xfrm rot="0">
            <a:off x="8502286" y="1202622"/>
            <a:ext cx="9334803" cy="7416793"/>
            <a:chOff x="0" y="0"/>
            <a:chExt cx="3901440" cy="3099816"/>
          </a:xfrm>
        </p:grpSpPr>
        <p:sp>
          <p:nvSpPr>
            <p:cNvPr name="Freeform 4" id="4"/>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2777" t="0" r="-2777" b="0"/>
              </a:stretch>
            </a:blipFill>
          </p:spPr>
        </p:sp>
        <p:sp>
          <p:nvSpPr>
            <p:cNvPr name="Freeform 5" id="5"/>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Freeform 6" id="6"/>
          <p:cNvSpPr/>
          <p:nvPr/>
        </p:nvSpPr>
        <p:spPr>
          <a:xfrm flipH="false" flipV="false" rot="0">
            <a:off x="11410885" y="810897"/>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722870" y="3239400"/>
            <a:ext cx="7076226" cy="5739050"/>
          </a:xfrm>
          <a:prstGeom prst="rect">
            <a:avLst/>
          </a:prstGeom>
        </p:spPr>
        <p:txBody>
          <a:bodyPr anchor="t" rtlCol="false" tIns="0" lIns="0" bIns="0" rIns="0">
            <a:spAutoFit/>
          </a:bodyPr>
          <a:lstStyle/>
          <a:p>
            <a:pPr algn="ctr">
              <a:lnSpc>
                <a:spcPts val="4535"/>
              </a:lnSpc>
            </a:pPr>
            <a:r>
              <a:rPr lang="en-US" sz="3687">
                <a:solidFill>
                  <a:srgbClr val="FFFFFF"/>
                </a:solidFill>
                <a:latin typeface="Arimo"/>
              </a:rPr>
              <a:t>Norway is moderately warm due to its location, especially on the west and south coasts, with cooler rainy summers and mild winters. </a:t>
            </a:r>
            <a:r>
              <a:rPr lang="en-US" sz="3687">
                <a:solidFill>
                  <a:srgbClr val="FFFFFF"/>
                </a:solidFill>
                <a:latin typeface="Arimo Bold"/>
              </a:rPr>
              <a:t>On the coast, the climate is oceanic, towards the interior it is continental, </a:t>
            </a:r>
            <a:r>
              <a:rPr lang="en-US" sz="3687">
                <a:solidFill>
                  <a:srgbClr val="FFFFFF"/>
                </a:solidFill>
                <a:latin typeface="Arimo"/>
              </a:rPr>
              <a:t>which is characterized by temperature fluctuations</a:t>
            </a:r>
            <a:r>
              <a:rPr lang="en-US" sz="3687">
                <a:solidFill>
                  <a:srgbClr val="FFFFFF"/>
                </a:solidFill>
                <a:latin typeface="Arimo Bold"/>
              </a:rPr>
              <a:t>.</a:t>
            </a:r>
            <a:r>
              <a:rPr lang="en-US" sz="3687">
                <a:solidFill>
                  <a:srgbClr val="FFFFFF"/>
                </a:solidFill>
                <a:latin typeface="Arimo"/>
              </a:rPr>
              <a:t> It is very cold in winter and very hot in summer.</a:t>
            </a:r>
          </a:p>
        </p:txBody>
      </p:sp>
      <p:sp>
        <p:nvSpPr>
          <p:cNvPr name="TextBox 8" id="8"/>
          <p:cNvSpPr txBox="true"/>
          <p:nvPr/>
        </p:nvSpPr>
        <p:spPr>
          <a:xfrm rot="0">
            <a:off x="14212267" y="7745551"/>
            <a:ext cx="3530650" cy="641985"/>
          </a:xfrm>
          <a:prstGeom prst="rect">
            <a:avLst/>
          </a:prstGeom>
        </p:spPr>
        <p:txBody>
          <a:bodyPr anchor="t" rtlCol="false" tIns="0" lIns="0" bIns="0" rIns="0">
            <a:spAutoFit/>
          </a:bodyPr>
          <a:lstStyle/>
          <a:p>
            <a:pPr algn="ctr">
              <a:lnSpc>
                <a:spcPts val="5039"/>
              </a:lnSpc>
            </a:pPr>
            <a:r>
              <a:rPr lang="en-US" sz="3599">
                <a:solidFill>
                  <a:srgbClr val="9CBE5D"/>
                </a:solidFill>
                <a:latin typeface="Arimo Bold"/>
              </a:rPr>
              <a:t>The Gulf Stream</a:t>
            </a:r>
          </a:p>
        </p:txBody>
      </p:sp>
      <p:sp>
        <p:nvSpPr>
          <p:cNvPr name="Freeform 9" id="9"/>
          <p:cNvSpPr/>
          <p:nvPr/>
        </p:nvSpPr>
        <p:spPr>
          <a:xfrm flipH="true" flipV="false" rot="3029459">
            <a:off x="12952804" y="7377692"/>
            <a:ext cx="1637031" cy="462461"/>
          </a:xfrm>
          <a:custGeom>
            <a:avLst/>
            <a:gdLst/>
            <a:ahLst/>
            <a:cxnLst/>
            <a:rect r="r" b="b" t="t" l="l"/>
            <a:pathLst>
              <a:path h="462461" w="1637031">
                <a:moveTo>
                  <a:pt x="1637031" y="0"/>
                </a:moveTo>
                <a:lnTo>
                  <a:pt x="0" y="0"/>
                </a:lnTo>
                <a:lnTo>
                  <a:pt x="0" y="462462"/>
                </a:lnTo>
                <a:lnTo>
                  <a:pt x="1637031" y="462462"/>
                </a:lnTo>
                <a:lnTo>
                  <a:pt x="1637031"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8"/>
            <a:stretch>
              <a:fillRect l="-70614" t="0" r="-73198" b="0"/>
            </a:stretch>
          </a:blipFill>
        </p:spPr>
      </p:sp>
      <p:sp>
        <p:nvSpPr>
          <p:cNvPr name="Freeform 11" id="11"/>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9"/>
            <a:stretch>
              <a:fillRect l="-201278" t="-4786"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p:nvPr/>
        </p:nvGrpSpPr>
        <p:grpSpPr>
          <a:xfrm rot="0">
            <a:off x="0" y="0"/>
            <a:ext cx="7350233" cy="10287000"/>
            <a:chOff x="0" y="0"/>
            <a:chExt cx="2486375" cy="3479800"/>
          </a:xfrm>
        </p:grpSpPr>
        <p:sp>
          <p:nvSpPr>
            <p:cNvPr name="Freeform 3" id="3"/>
            <p:cNvSpPr/>
            <p:nvPr/>
          </p:nvSpPr>
          <p:spPr>
            <a:xfrm flipH="false" flipV="false" rot="0">
              <a:off x="0" y="0"/>
              <a:ext cx="2486375" cy="3479800"/>
            </a:xfrm>
            <a:custGeom>
              <a:avLst/>
              <a:gdLst/>
              <a:ahLst/>
              <a:cxnLst/>
              <a:rect r="r" b="b" t="t" l="l"/>
              <a:pathLst>
                <a:path h="3479800" w="2486375">
                  <a:moveTo>
                    <a:pt x="0" y="0"/>
                  </a:moveTo>
                  <a:lnTo>
                    <a:pt x="2486375" y="0"/>
                  </a:lnTo>
                  <a:lnTo>
                    <a:pt x="2486375" y="3479800"/>
                  </a:lnTo>
                  <a:lnTo>
                    <a:pt x="0" y="3479800"/>
                  </a:lnTo>
                  <a:close/>
                </a:path>
              </a:pathLst>
            </a:custGeom>
            <a:solidFill>
              <a:srgbClr val="9CBE5D"/>
            </a:solidFill>
          </p:spPr>
        </p:sp>
      </p:grpSp>
      <p:sp>
        <p:nvSpPr>
          <p:cNvPr name="Freeform 4" id="4"/>
          <p:cNvSpPr/>
          <p:nvPr/>
        </p:nvSpPr>
        <p:spPr>
          <a:xfrm flipH="true" flipV="true" rot="0">
            <a:off x="627082" y="599087"/>
            <a:ext cx="3837242" cy="3180114"/>
          </a:xfrm>
          <a:custGeom>
            <a:avLst/>
            <a:gdLst/>
            <a:ahLst/>
            <a:cxnLst/>
            <a:rect r="r" b="b" t="t" l="l"/>
            <a:pathLst>
              <a:path h="3180114" w="3837242">
                <a:moveTo>
                  <a:pt x="3837242" y="3180114"/>
                </a:moveTo>
                <a:lnTo>
                  <a:pt x="0" y="3180114"/>
                </a:lnTo>
                <a:lnTo>
                  <a:pt x="0" y="0"/>
                </a:lnTo>
                <a:lnTo>
                  <a:pt x="3837242" y="0"/>
                </a:lnTo>
                <a:lnTo>
                  <a:pt x="3837242" y="3180114"/>
                </a:lnTo>
                <a:close/>
              </a:path>
            </a:pathLst>
          </a:custGeom>
          <a:blipFill>
            <a:blip r:embed="rId2"/>
            <a:stretch>
              <a:fillRect l="0" t="0" r="0" b="0"/>
            </a:stretch>
          </a:blipFill>
        </p:spPr>
      </p:sp>
      <p:sp>
        <p:nvSpPr>
          <p:cNvPr name="Freeform 5" id="5"/>
          <p:cNvSpPr/>
          <p:nvPr/>
        </p:nvSpPr>
        <p:spPr>
          <a:xfrm flipH="false" flipV="false" rot="-5400000">
            <a:off x="-1429783" y="5654871"/>
            <a:ext cx="6688994" cy="2575263"/>
          </a:xfrm>
          <a:custGeom>
            <a:avLst/>
            <a:gdLst/>
            <a:ahLst/>
            <a:cxnLst/>
            <a:rect r="r" b="b" t="t" l="l"/>
            <a:pathLst>
              <a:path h="2575263" w="6688994">
                <a:moveTo>
                  <a:pt x="0" y="0"/>
                </a:moveTo>
                <a:lnTo>
                  <a:pt x="6688994" y="0"/>
                </a:lnTo>
                <a:lnTo>
                  <a:pt x="6688994" y="2575263"/>
                </a:lnTo>
                <a:lnTo>
                  <a:pt x="0" y="2575263"/>
                </a:lnTo>
                <a:lnTo>
                  <a:pt x="0" y="0"/>
                </a:lnTo>
                <a:close/>
              </a:path>
            </a:pathLst>
          </a:custGeom>
          <a:blipFill>
            <a:blip r:embed="rId3"/>
            <a:stretch>
              <a:fillRect l="0" t="0" r="0" b="0"/>
            </a:stretch>
          </a:blipFill>
        </p:spPr>
      </p:sp>
      <p:grpSp>
        <p:nvGrpSpPr>
          <p:cNvPr name="Group 6" id="6"/>
          <p:cNvGrpSpPr>
            <a:grpSpLocks noChangeAspect="true"/>
          </p:cNvGrpSpPr>
          <p:nvPr/>
        </p:nvGrpSpPr>
        <p:grpSpPr>
          <a:xfrm rot="0">
            <a:off x="1211453" y="1164302"/>
            <a:ext cx="5119596" cy="9887480"/>
            <a:chOff x="0" y="0"/>
            <a:chExt cx="3290570" cy="6355080"/>
          </a:xfrm>
        </p:grpSpPr>
        <p:sp>
          <p:nvSpPr>
            <p:cNvPr name="Freeform 7" id="7"/>
            <p:cNvSpPr/>
            <p:nvPr/>
          </p:nvSpPr>
          <p:spPr>
            <a:xfrm flipH="false" flipV="false" rot="0">
              <a:off x="0" y="1270"/>
              <a:ext cx="3289300" cy="6353810"/>
            </a:xfrm>
            <a:custGeom>
              <a:avLst/>
              <a:gdLst/>
              <a:ahLst/>
              <a:cxnLst/>
              <a:rect r="r" b="b" t="t" l="l"/>
              <a:pathLst>
                <a:path h="6353810" w="3289300">
                  <a:moveTo>
                    <a:pt x="3289300" y="6353810"/>
                  </a:moveTo>
                  <a:lnTo>
                    <a:pt x="0" y="6353810"/>
                  </a:lnTo>
                  <a:lnTo>
                    <a:pt x="0" y="0"/>
                  </a:lnTo>
                  <a:lnTo>
                    <a:pt x="3289300" y="0"/>
                  </a:lnTo>
                  <a:lnTo>
                    <a:pt x="3289300" y="6353810"/>
                  </a:lnTo>
                  <a:close/>
                </a:path>
              </a:pathLst>
            </a:custGeom>
            <a:solidFill>
              <a:srgbClr val="FFFFFF"/>
            </a:solidFill>
          </p:spPr>
        </p:sp>
        <p:sp>
          <p:nvSpPr>
            <p:cNvPr name="Freeform 8" id="8"/>
            <p:cNvSpPr/>
            <p:nvPr/>
          </p:nvSpPr>
          <p:spPr>
            <a:xfrm flipH="false" flipV="false" rot="0">
              <a:off x="179070" y="323342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4"/>
              <a:stretch>
                <a:fillRect l="-25255" t="0" r="-25255" b="0"/>
              </a:stretch>
            </a:blipFill>
          </p:spPr>
        </p:sp>
        <p:sp>
          <p:nvSpPr>
            <p:cNvPr name="Freeform 9" id="9"/>
            <p:cNvSpPr/>
            <p:nvPr/>
          </p:nvSpPr>
          <p:spPr>
            <a:xfrm flipH="false" flipV="false" rot="0">
              <a:off x="181610" y="18034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5"/>
              <a:stretch>
                <a:fillRect l="-25339" t="0" r="-25339" b="0"/>
              </a:stretch>
            </a:blipFill>
          </p:spPr>
        </p:sp>
        <p:sp>
          <p:nvSpPr>
            <p:cNvPr name="Freeform 10" id="10"/>
            <p:cNvSpPr/>
            <p:nvPr/>
          </p:nvSpPr>
          <p:spPr>
            <a:xfrm flipH="false" flipV="false" rot="0">
              <a:off x="54610" y="439420"/>
              <a:ext cx="3173730" cy="5429250"/>
            </a:xfrm>
            <a:custGeom>
              <a:avLst/>
              <a:gdLst/>
              <a:ahLst/>
              <a:cxnLst/>
              <a:rect r="r" b="b" t="t" l="l"/>
              <a:pathLst>
                <a:path h="5429250" w="317373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040505"/>
            </a:solidFill>
          </p:spPr>
        </p:sp>
      </p:grpSp>
      <p:sp>
        <p:nvSpPr>
          <p:cNvPr name="Freeform 11" id="11"/>
          <p:cNvSpPr/>
          <p:nvPr/>
        </p:nvSpPr>
        <p:spPr>
          <a:xfrm flipH="true" flipV="false" rot="-501470">
            <a:off x="6611451" y="8964706"/>
            <a:ext cx="2078539" cy="587187"/>
          </a:xfrm>
          <a:custGeom>
            <a:avLst/>
            <a:gdLst/>
            <a:ahLst/>
            <a:cxnLst/>
            <a:rect r="r" b="b" t="t" l="l"/>
            <a:pathLst>
              <a:path h="587187" w="2078539">
                <a:moveTo>
                  <a:pt x="2078540" y="0"/>
                </a:moveTo>
                <a:lnTo>
                  <a:pt x="0" y="0"/>
                </a:lnTo>
                <a:lnTo>
                  <a:pt x="0" y="587188"/>
                </a:lnTo>
                <a:lnTo>
                  <a:pt x="2078540" y="587188"/>
                </a:lnTo>
                <a:lnTo>
                  <a:pt x="207854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9090518" y="735093"/>
            <a:ext cx="7315200" cy="1883664"/>
          </a:xfrm>
          <a:custGeom>
            <a:avLst/>
            <a:gdLst/>
            <a:ahLst/>
            <a:cxnLst/>
            <a:rect r="r" b="b" t="t" l="l"/>
            <a:pathLst>
              <a:path h="1883664" w="7315200">
                <a:moveTo>
                  <a:pt x="0" y="0"/>
                </a:moveTo>
                <a:lnTo>
                  <a:pt x="7315200" y="0"/>
                </a:lnTo>
                <a:lnTo>
                  <a:pt x="7315200" y="1883664"/>
                </a:lnTo>
                <a:lnTo>
                  <a:pt x="0" y="1883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4501004" y="9699839"/>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634781">
            <a:off x="15792304" y="8990686"/>
            <a:ext cx="1982695" cy="951694"/>
          </a:xfrm>
          <a:custGeom>
            <a:avLst/>
            <a:gdLst/>
            <a:ahLst/>
            <a:cxnLst/>
            <a:rect r="r" b="b" t="t" l="l"/>
            <a:pathLst>
              <a:path h="951694" w="1982695">
                <a:moveTo>
                  <a:pt x="0" y="0"/>
                </a:moveTo>
                <a:lnTo>
                  <a:pt x="1982696" y="0"/>
                </a:lnTo>
                <a:lnTo>
                  <a:pt x="1982696" y="951694"/>
                </a:lnTo>
                <a:lnTo>
                  <a:pt x="0" y="9516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2384549">
            <a:off x="3083637" y="-166729"/>
            <a:ext cx="2709478" cy="2662062"/>
          </a:xfrm>
          <a:custGeom>
            <a:avLst/>
            <a:gdLst/>
            <a:ahLst/>
            <a:cxnLst/>
            <a:rect r="r" b="b" t="t" l="l"/>
            <a:pathLst>
              <a:path h="2662062" w="2709478">
                <a:moveTo>
                  <a:pt x="0" y="0"/>
                </a:moveTo>
                <a:lnTo>
                  <a:pt x="2709478" y="0"/>
                </a:lnTo>
                <a:lnTo>
                  <a:pt x="2709478" y="2662062"/>
                </a:lnTo>
                <a:lnTo>
                  <a:pt x="0" y="2662062"/>
                </a:lnTo>
                <a:lnTo>
                  <a:pt x="0" y="0"/>
                </a:lnTo>
                <a:close/>
              </a:path>
            </a:pathLst>
          </a:custGeom>
          <a:blipFill>
            <a:blip r:embed="rId14"/>
            <a:stretch>
              <a:fillRect l="0" t="0" r="0" b="0"/>
            </a:stretch>
          </a:blipFill>
        </p:spPr>
      </p:sp>
      <p:sp>
        <p:nvSpPr>
          <p:cNvPr name="TextBox 16" id="16"/>
          <p:cNvSpPr txBox="true"/>
          <p:nvPr/>
        </p:nvSpPr>
        <p:spPr>
          <a:xfrm rot="0">
            <a:off x="7794520" y="277776"/>
            <a:ext cx="9585847" cy="2776126"/>
          </a:xfrm>
          <a:prstGeom prst="rect">
            <a:avLst/>
          </a:prstGeom>
        </p:spPr>
        <p:txBody>
          <a:bodyPr anchor="t" rtlCol="false" tIns="0" lIns="0" bIns="0" rIns="0">
            <a:spAutoFit/>
          </a:bodyPr>
          <a:lstStyle/>
          <a:p>
            <a:pPr algn="ctr">
              <a:lnSpc>
                <a:spcPts val="7243"/>
              </a:lnSpc>
            </a:pPr>
            <a:r>
              <a:rPr lang="en-US" sz="6769" spc="853">
                <a:solidFill>
                  <a:srgbClr val="FFFFFF"/>
                </a:solidFill>
                <a:latin typeface="Intro Rust"/>
              </a:rPr>
              <a:t>LANDSCAPE RELIEF</a:t>
            </a:r>
          </a:p>
          <a:p>
            <a:pPr algn="ctr">
              <a:lnSpc>
                <a:spcPts val="7243"/>
              </a:lnSpc>
            </a:pPr>
            <a:r>
              <a:rPr lang="en-US" sz="6769" spc="853">
                <a:solidFill>
                  <a:srgbClr val="FFFFFF"/>
                </a:solidFill>
                <a:latin typeface="Intro Rust"/>
              </a:rPr>
              <a:t>Slovakia</a:t>
            </a:r>
          </a:p>
        </p:txBody>
      </p:sp>
      <p:sp>
        <p:nvSpPr>
          <p:cNvPr name="TextBox 17" id="17"/>
          <p:cNvSpPr txBox="true"/>
          <p:nvPr/>
        </p:nvSpPr>
        <p:spPr>
          <a:xfrm rot="0">
            <a:off x="8115869" y="3559906"/>
            <a:ext cx="9264498" cy="4899933"/>
          </a:xfrm>
          <a:prstGeom prst="rect">
            <a:avLst/>
          </a:prstGeom>
        </p:spPr>
        <p:txBody>
          <a:bodyPr anchor="t" rtlCol="false" tIns="0" lIns="0" bIns="0" rIns="0">
            <a:spAutoFit/>
          </a:bodyPr>
          <a:lstStyle/>
          <a:p>
            <a:pPr>
              <a:lnSpc>
                <a:spcPts val="4831"/>
              </a:lnSpc>
            </a:pPr>
            <a:r>
              <a:rPr lang="en-US" sz="3928">
                <a:solidFill>
                  <a:srgbClr val="FFFFFF"/>
                </a:solidFill>
                <a:latin typeface="Arimo"/>
              </a:rPr>
              <a:t>The relief of the country with many mountains and the preserved rare territories of the Carpathians led to extensive nature protection in Slovakia. It is provided by 9 national parks and 15 protected landscape areas, covering 22.8% of the territory. Agricultural land makes up 48.5% of the area.</a:t>
            </a:r>
          </a:p>
        </p:txBody>
      </p:sp>
      <p:sp>
        <p:nvSpPr>
          <p:cNvPr name="Freeform 18" id="18"/>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15"/>
            <a:stretch>
              <a:fillRect l="-70614" t="0" r="-73198" b="0"/>
            </a:stretch>
          </a:blipFill>
        </p:spPr>
      </p:sp>
      <p:sp>
        <p:nvSpPr>
          <p:cNvPr name="Freeform 19" id="19"/>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16"/>
            <a:stretch>
              <a:fillRect l="-201278" t="-4786"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p:nvPr/>
        </p:nvGrpSpPr>
        <p:grpSpPr>
          <a:xfrm rot="0">
            <a:off x="0" y="0"/>
            <a:ext cx="7350233" cy="10287000"/>
            <a:chOff x="0" y="0"/>
            <a:chExt cx="2486375" cy="3479800"/>
          </a:xfrm>
        </p:grpSpPr>
        <p:sp>
          <p:nvSpPr>
            <p:cNvPr name="Freeform 3" id="3"/>
            <p:cNvSpPr/>
            <p:nvPr/>
          </p:nvSpPr>
          <p:spPr>
            <a:xfrm flipH="false" flipV="false" rot="0">
              <a:off x="0" y="0"/>
              <a:ext cx="2486375" cy="3479800"/>
            </a:xfrm>
            <a:custGeom>
              <a:avLst/>
              <a:gdLst/>
              <a:ahLst/>
              <a:cxnLst/>
              <a:rect r="r" b="b" t="t" l="l"/>
              <a:pathLst>
                <a:path h="3479800" w="2486375">
                  <a:moveTo>
                    <a:pt x="0" y="0"/>
                  </a:moveTo>
                  <a:lnTo>
                    <a:pt x="2486375" y="0"/>
                  </a:lnTo>
                  <a:lnTo>
                    <a:pt x="2486375" y="3479800"/>
                  </a:lnTo>
                  <a:lnTo>
                    <a:pt x="0" y="3479800"/>
                  </a:lnTo>
                  <a:close/>
                </a:path>
              </a:pathLst>
            </a:custGeom>
            <a:solidFill>
              <a:srgbClr val="9CBE5D"/>
            </a:solidFill>
          </p:spPr>
        </p:sp>
      </p:grpSp>
      <p:sp>
        <p:nvSpPr>
          <p:cNvPr name="Freeform 4" id="4"/>
          <p:cNvSpPr/>
          <p:nvPr/>
        </p:nvSpPr>
        <p:spPr>
          <a:xfrm flipH="true" flipV="true" rot="0">
            <a:off x="627082" y="599087"/>
            <a:ext cx="3837242" cy="3180114"/>
          </a:xfrm>
          <a:custGeom>
            <a:avLst/>
            <a:gdLst/>
            <a:ahLst/>
            <a:cxnLst/>
            <a:rect r="r" b="b" t="t" l="l"/>
            <a:pathLst>
              <a:path h="3180114" w="3837242">
                <a:moveTo>
                  <a:pt x="3837242" y="3180114"/>
                </a:moveTo>
                <a:lnTo>
                  <a:pt x="0" y="3180114"/>
                </a:lnTo>
                <a:lnTo>
                  <a:pt x="0" y="0"/>
                </a:lnTo>
                <a:lnTo>
                  <a:pt x="3837242" y="0"/>
                </a:lnTo>
                <a:lnTo>
                  <a:pt x="3837242" y="3180114"/>
                </a:lnTo>
                <a:close/>
              </a:path>
            </a:pathLst>
          </a:custGeom>
          <a:blipFill>
            <a:blip r:embed="rId2"/>
            <a:stretch>
              <a:fillRect l="0" t="0" r="0" b="0"/>
            </a:stretch>
          </a:blipFill>
        </p:spPr>
      </p:sp>
      <p:sp>
        <p:nvSpPr>
          <p:cNvPr name="Freeform 5" id="5"/>
          <p:cNvSpPr/>
          <p:nvPr/>
        </p:nvSpPr>
        <p:spPr>
          <a:xfrm flipH="false" flipV="false" rot="-5400000">
            <a:off x="-1429783" y="5654871"/>
            <a:ext cx="6688994" cy="2575263"/>
          </a:xfrm>
          <a:custGeom>
            <a:avLst/>
            <a:gdLst/>
            <a:ahLst/>
            <a:cxnLst/>
            <a:rect r="r" b="b" t="t" l="l"/>
            <a:pathLst>
              <a:path h="2575263" w="6688994">
                <a:moveTo>
                  <a:pt x="0" y="0"/>
                </a:moveTo>
                <a:lnTo>
                  <a:pt x="6688994" y="0"/>
                </a:lnTo>
                <a:lnTo>
                  <a:pt x="6688994" y="2575263"/>
                </a:lnTo>
                <a:lnTo>
                  <a:pt x="0" y="2575263"/>
                </a:lnTo>
                <a:lnTo>
                  <a:pt x="0" y="0"/>
                </a:lnTo>
                <a:close/>
              </a:path>
            </a:pathLst>
          </a:custGeom>
          <a:blipFill>
            <a:blip r:embed="rId3"/>
            <a:stretch>
              <a:fillRect l="0" t="0" r="0" b="0"/>
            </a:stretch>
          </a:blipFill>
        </p:spPr>
      </p:sp>
      <p:grpSp>
        <p:nvGrpSpPr>
          <p:cNvPr name="Group 6" id="6"/>
          <p:cNvGrpSpPr>
            <a:grpSpLocks noChangeAspect="true"/>
          </p:cNvGrpSpPr>
          <p:nvPr/>
        </p:nvGrpSpPr>
        <p:grpSpPr>
          <a:xfrm rot="0">
            <a:off x="1211453" y="1164302"/>
            <a:ext cx="5119596" cy="9887480"/>
            <a:chOff x="0" y="0"/>
            <a:chExt cx="3290570" cy="6355080"/>
          </a:xfrm>
        </p:grpSpPr>
        <p:sp>
          <p:nvSpPr>
            <p:cNvPr name="Freeform 7" id="7"/>
            <p:cNvSpPr/>
            <p:nvPr/>
          </p:nvSpPr>
          <p:spPr>
            <a:xfrm flipH="false" flipV="false" rot="0">
              <a:off x="0" y="1270"/>
              <a:ext cx="3289300" cy="6353810"/>
            </a:xfrm>
            <a:custGeom>
              <a:avLst/>
              <a:gdLst/>
              <a:ahLst/>
              <a:cxnLst/>
              <a:rect r="r" b="b" t="t" l="l"/>
              <a:pathLst>
                <a:path h="6353810" w="3289300">
                  <a:moveTo>
                    <a:pt x="3289300" y="6353810"/>
                  </a:moveTo>
                  <a:lnTo>
                    <a:pt x="0" y="6353810"/>
                  </a:lnTo>
                  <a:lnTo>
                    <a:pt x="0" y="0"/>
                  </a:lnTo>
                  <a:lnTo>
                    <a:pt x="3289300" y="0"/>
                  </a:lnTo>
                  <a:lnTo>
                    <a:pt x="3289300" y="6353810"/>
                  </a:lnTo>
                  <a:close/>
                </a:path>
              </a:pathLst>
            </a:custGeom>
            <a:solidFill>
              <a:srgbClr val="FFFFFF"/>
            </a:solidFill>
          </p:spPr>
        </p:sp>
        <p:sp>
          <p:nvSpPr>
            <p:cNvPr name="Freeform 8" id="8"/>
            <p:cNvSpPr/>
            <p:nvPr/>
          </p:nvSpPr>
          <p:spPr>
            <a:xfrm flipH="false" flipV="false" rot="0">
              <a:off x="179070" y="323342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4"/>
              <a:stretch>
                <a:fillRect l="-25311" t="0" r="-25311" b="0"/>
              </a:stretch>
            </a:blipFill>
          </p:spPr>
        </p:sp>
        <p:sp>
          <p:nvSpPr>
            <p:cNvPr name="Freeform 9" id="9"/>
            <p:cNvSpPr/>
            <p:nvPr/>
          </p:nvSpPr>
          <p:spPr>
            <a:xfrm flipH="false" flipV="false" rot="0">
              <a:off x="181610" y="18034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5"/>
              <a:stretch>
                <a:fillRect l="-39235" t="0" r="-39235" b="0"/>
              </a:stretch>
            </a:blipFill>
          </p:spPr>
        </p:sp>
        <p:sp>
          <p:nvSpPr>
            <p:cNvPr name="Freeform 10" id="10"/>
            <p:cNvSpPr/>
            <p:nvPr/>
          </p:nvSpPr>
          <p:spPr>
            <a:xfrm flipH="false" flipV="false" rot="0">
              <a:off x="54610" y="439420"/>
              <a:ext cx="3173730" cy="5429250"/>
            </a:xfrm>
            <a:custGeom>
              <a:avLst/>
              <a:gdLst/>
              <a:ahLst/>
              <a:cxnLst/>
              <a:rect r="r" b="b" t="t" l="l"/>
              <a:pathLst>
                <a:path h="5429250" w="317373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040505"/>
            </a:solidFill>
          </p:spPr>
        </p:sp>
      </p:grpSp>
      <p:sp>
        <p:nvSpPr>
          <p:cNvPr name="Freeform 11" id="11"/>
          <p:cNvSpPr/>
          <p:nvPr/>
        </p:nvSpPr>
        <p:spPr>
          <a:xfrm flipH="true" flipV="false" rot="-501470">
            <a:off x="6310963" y="2760309"/>
            <a:ext cx="2078539" cy="587187"/>
          </a:xfrm>
          <a:custGeom>
            <a:avLst/>
            <a:gdLst/>
            <a:ahLst/>
            <a:cxnLst/>
            <a:rect r="r" b="b" t="t" l="l"/>
            <a:pathLst>
              <a:path h="587187" w="2078539">
                <a:moveTo>
                  <a:pt x="2078539" y="0"/>
                </a:moveTo>
                <a:lnTo>
                  <a:pt x="0" y="0"/>
                </a:lnTo>
                <a:lnTo>
                  <a:pt x="0" y="587187"/>
                </a:lnTo>
                <a:lnTo>
                  <a:pt x="2078539" y="587187"/>
                </a:lnTo>
                <a:lnTo>
                  <a:pt x="207853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9090518" y="735093"/>
            <a:ext cx="7315200" cy="1883664"/>
          </a:xfrm>
          <a:custGeom>
            <a:avLst/>
            <a:gdLst/>
            <a:ahLst/>
            <a:cxnLst/>
            <a:rect r="r" b="b" t="t" l="l"/>
            <a:pathLst>
              <a:path h="1883664" w="7315200">
                <a:moveTo>
                  <a:pt x="0" y="0"/>
                </a:moveTo>
                <a:lnTo>
                  <a:pt x="7315200" y="0"/>
                </a:lnTo>
                <a:lnTo>
                  <a:pt x="7315200" y="1883664"/>
                </a:lnTo>
                <a:lnTo>
                  <a:pt x="0" y="1883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4501004" y="9699839"/>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634781">
            <a:off x="15792304" y="8990686"/>
            <a:ext cx="1982695" cy="951694"/>
          </a:xfrm>
          <a:custGeom>
            <a:avLst/>
            <a:gdLst/>
            <a:ahLst/>
            <a:cxnLst/>
            <a:rect r="r" b="b" t="t" l="l"/>
            <a:pathLst>
              <a:path h="951694" w="1982695">
                <a:moveTo>
                  <a:pt x="0" y="0"/>
                </a:moveTo>
                <a:lnTo>
                  <a:pt x="1982696" y="0"/>
                </a:lnTo>
                <a:lnTo>
                  <a:pt x="1982696" y="951694"/>
                </a:lnTo>
                <a:lnTo>
                  <a:pt x="0" y="9516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2384549">
            <a:off x="3083637" y="-166729"/>
            <a:ext cx="2709478" cy="2662062"/>
          </a:xfrm>
          <a:custGeom>
            <a:avLst/>
            <a:gdLst/>
            <a:ahLst/>
            <a:cxnLst/>
            <a:rect r="r" b="b" t="t" l="l"/>
            <a:pathLst>
              <a:path h="2662062" w="2709478">
                <a:moveTo>
                  <a:pt x="0" y="0"/>
                </a:moveTo>
                <a:lnTo>
                  <a:pt x="2709478" y="0"/>
                </a:lnTo>
                <a:lnTo>
                  <a:pt x="2709478" y="2662062"/>
                </a:lnTo>
                <a:lnTo>
                  <a:pt x="0" y="2662062"/>
                </a:lnTo>
                <a:lnTo>
                  <a:pt x="0" y="0"/>
                </a:lnTo>
                <a:close/>
              </a:path>
            </a:pathLst>
          </a:custGeom>
          <a:blipFill>
            <a:blip r:embed="rId14"/>
            <a:stretch>
              <a:fillRect l="0" t="0" r="0" b="0"/>
            </a:stretch>
          </a:blipFill>
        </p:spPr>
      </p:sp>
      <p:sp>
        <p:nvSpPr>
          <p:cNvPr name="TextBox 16" id="16"/>
          <p:cNvSpPr txBox="true"/>
          <p:nvPr/>
        </p:nvSpPr>
        <p:spPr>
          <a:xfrm rot="0">
            <a:off x="7650721" y="831404"/>
            <a:ext cx="10194793" cy="294779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LANDSCAPE RELIEF NORWAY</a:t>
            </a:r>
          </a:p>
          <a:p>
            <a:pPr algn="ctr">
              <a:lnSpc>
                <a:spcPts val="7704"/>
              </a:lnSpc>
            </a:pPr>
          </a:p>
        </p:txBody>
      </p:sp>
      <p:sp>
        <p:nvSpPr>
          <p:cNvPr name="TextBox 17" id="17"/>
          <p:cNvSpPr txBox="true"/>
          <p:nvPr/>
        </p:nvSpPr>
        <p:spPr>
          <a:xfrm rot="0">
            <a:off x="8115869" y="3015803"/>
            <a:ext cx="9264498" cy="5509533"/>
          </a:xfrm>
          <a:prstGeom prst="rect">
            <a:avLst/>
          </a:prstGeom>
        </p:spPr>
        <p:txBody>
          <a:bodyPr anchor="t" rtlCol="false" tIns="0" lIns="0" bIns="0" rIns="0">
            <a:spAutoFit/>
          </a:bodyPr>
          <a:lstStyle/>
          <a:p>
            <a:pPr>
              <a:lnSpc>
                <a:spcPts val="4831"/>
              </a:lnSpc>
            </a:pPr>
            <a:r>
              <a:rPr lang="en-US" sz="3928">
                <a:solidFill>
                  <a:srgbClr val="FFFFFF"/>
                </a:solidFill>
                <a:latin typeface="Arimo"/>
              </a:rPr>
              <a:t>Norway is a predominantly mountainous country. The higher areas are permanently glaciated. The west coast is rich in fjords. The coasts are rugged, with many islands and bays. Norway has little fertile land - only 2.9%. Norway has 40 national parks on the mainland and 7 national parks on the Svalbard archipelago.</a:t>
            </a:r>
          </a:p>
        </p:txBody>
      </p:sp>
      <p:sp>
        <p:nvSpPr>
          <p:cNvPr name="Freeform 18" id="18"/>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15"/>
            <a:stretch>
              <a:fillRect l="-70614" t="0" r="-73198" b="0"/>
            </a:stretch>
          </a:blipFill>
        </p:spPr>
      </p:sp>
      <p:sp>
        <p:nvSpPr>
          <p:cNvPr name="Freeform 19" id="19"/>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16"/>
            <a:stretch>
              <a:fillRect l="-201278" t="-4786"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p:nvPr/>
        </p:nvGrpSpPr>
        <p:grpSpPr>
          <a:xfrm rot="0">
            <a:off x="0" y="0"/>
            <a:ext cx="7350233" cy="10287000"/>
            <a:chOff x="0" y="0"/>
            <a:chExt cx="2486375" cy="3479800"/>
          </a:xfrm>
        </p:grpSpPr>
        <p:sp>
          <p:nvSpPr>
            <p:cNvPr name="Freeform 3" id="3"/>
            <p:cNvSpPr/>
            <p:nvPr/>
          </p:nvSpPr>
          <p:spPr>
            <a:xfrm flipH="false" flipV="false" rot="0">
              <a:off x="0" y="0"/>
              <a:ext cx="2486375" cy="3479800"/>
            </a:xfrm>
            <a:custGeom>
              <a:avLst/>
              <a:gdLst/>
              <a:ahLst/>
              <a:cxnLst/>
              <a:rect r="r" b="b" t="t" l="l"/>
              <a:pathLst>
                <a:path h="3479800" w="2486375">
                  <a:moveTo>
                    <a:pt x="0" y="0"/>
                  </a:moveTo>
                  <a:lnTo>
                    <a:pt x="2486375" y="0"/>
                  </a:lnTo>
                  <a:lnTo>
                    <a:pt x="2486375" y="3479800"/>
                  </a:lnTo>
                  <a:lnTo>
                    <a:pt x="0" y="3479800"/>
                  </a:lnTo>
                  <a:close/>
                </a:path>
              </a:pathLst>
            </a:custGeom>
            <a:solidFill>
              <a:srgbClr val="9CBE5D"/>
            </a:solidFill>
          </p:spPr>
        </p:sp>
      </p:grpSp>
      <p:sp>
        <p:nvSpPr>
          <p:cNvPr name="Freeform 4" id="4"/>
          <p:cNvSpPr/>
          <p:nvPr/>
        </p:nvSpPr>
        <p:spPr>
          <a:xfrm flipH="true" flipV="true" rot="0">
            <a:off x="627082" y="599087"/>
            <a:ext cx="3837242" cy="3180114"/>
          </a:xfrm>
          <a:custGeom>
            <a:avLst/>
            <a:gdLst/>
            <a:ahLst/>
            <a:cxnLst/>
            <a:rect r="r" b="b" t="t" l="l"/>
            <a:pathLst>
              <a:path h="3180114" w="3837242">
                <a:moveTo>
                  <a:pt x="3837242" y="3180114"/>
                </a:moveTo>
                <a:lnTo>
                  <a:pt x="0" y="3180114"/>
                </a:lnTo>
                <a:lnTo>
                  <a:pt x="0" y="0"/>
                </a:lnTo>
                <a:lnTo>
                  <a:pt x="3837242" y="0"/>
                </a:lnTo>
                <a:lnTo>
                  <a:pt x="3837242" y="3180114"/>
                </a:lnTo>
                <a:close/>
              </a:path>
            </a:pathLst>
          </a:custGeom>
          <a:blipFill>
            <a:blip r:embed="rId2"/>
            <a:stretch>
              <a:fillRect l="0" t="0" r="0" b="0"/>
            </a:stretch>
          </a:blipFill>
        </p:spPr>
      </p:sp>
      <p:sp>
        <p:nvSpPr>
          <p:cNvPr name="Freeform 5" id="5"/>
          <p:cNvSpPr/>
          <p:nvPr/>
        </p:nvSpPr>
        <p:spPr>
          <a:xfrm flipH="false" flipV="false" rot="-5400000">
            <a:off x="-1429783" y="5654871"/>
            <a:ext cx="6688994" cy="2575263"/>
          </a:xfrm>
          <a:custGeom>
            <a:avLst/>
            <a:gdLst/>
            <a:ahLst/>
            <a:cxnLst/>
            <a:rect r="r" b="b" t="t" l="l"/>
            <a:pathLst>
              <a:path h="2575263" w="6688994">
                <a:moveTo>
                  <a:pt x="0" y="0"/>
                </a:moveTo>
                <a:lnTo>
                  <a:pt x="6688994" y="0"/>
                </a:lnTo>
                <a:lnTo>
                  <a:pt x="6688994" y="2575263"/>
                </a:lnTo>
                <a:lnTo>
                  <a:pt x="0" y="2575263"/>
                </a:lnTo>
                <a:lnTo>
                  <a:pt x="0" y="0"/>
                </a:lnTo>
                <a:close/>
              </a:path>
            </a:pathLst>
          </a:custGeom>
          <a:blipFill>
            <a:blip r:embed="rId3"/>
            <a:stretch>
              <a:fillRect l="0" t="0" r="0" b="0"/>
            </a:stretch>
          </a:blipFill>
        </p:spPr>
      </p:sp>
      <p:grpSp>
        <p:nvGrpSpPr>
          <p:cNvPr name="Group 6" id="6"/>
          <p:cNvGrpSpPr>
            <a:grpSpLocks noChangeAspect="true"/>
          </p:cNvGrpSpPr>
          <p:nvPr/>
        </p:nvGrpSpPr>
        <p:grpSpPr>
          <a:xfrm rot="0">
            <a:off x="1211453" y="1164302"/>
            <a:ext cx="5119596" cy="9887480"/>
            <a:chOff x="0" y="0"/>
            <a:chExt cx="3290570" cy="6355080"/>
          </a:xfrm>
        </p:grpSpPr>
        <p:sp>
          <p:nvSpPr>
            <p:cNvPr name="Freeform 7" id="7"/>
            <p:cNvSpPr/>
            <p:nvPr/>
          </p:nvSpPr>
          <p:spPr>
            <a:xfrm flipH="false" flipV="false" rot="0">
              <a:off x="0" y="1270"/>
              <a:ext cx="3289300" cy="6353810"/>
            </a:xfrm>
            <a:custGeom>
              <a:avLst/>
              <a:gdLst/>
              <a:ahLst/>
              <a:cxnLst/>
              <a:rect r="r" b="b" t="t" l="l"/>
              <a:pathLst>
                <a:path h="6353810" w="3289300">
                  <a:moveTo>
                    <a:pt x="3289300" y="6353810"/>
                  </a:moveTo>
                  <a:lnTo>
                    <a:pt x="0" y="6353810"/>
                  </a:lnTo>
                  <a:lnTo>
                    <a:pt x="0" y="0"/>
                  </a:lnTo>
                  <a:lnTo>
                    <a:pt x="3289300" y="0"/>
                  </a:lnTo>
                  <a:lnTo>
                    <a:pt x="3289300" y="6353810"/>
                  </a:lnTo>
                  <a:close/>
                </a:path>
              </a:pathLst>
            </a:custGeom>
            <a:solidFill>
              <a:srgbClr val="FFFFFF"/>
            </a:solidFill>
          </p:spPr>
        </p:sp>
        <p:sp>
          <p:nvSpPr>
            <p:cNvPr name="Freeform 8" id="8"/>
            <p:cNvSpPr/>
            <p:nvPr/>
          </p:nvSpPr>
          <p:spPr>
            <a:xfrm flipH="false" flipV="false" rot="0">
              <a:off x="179070" y="323342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4"/>
              <a:stretch>
                <a:fillRect l="-17025" t="0" r="-17025" b="0"/>
              </a:stretch>
            </a:blipFill>
          </p:spPr>
        </p:sp>
        <p:sp>
          <p:nvSpPr>
            <p:cNvPr name="Freeform 9" id="9"/>
            <p:cNvSpPr/>
            <p:nvPr/>
          </p:nvSpPr>
          <p:spPr>
            <a:xfrm flipH="false" flipV="false" rot="0">
              <a:off x="181610" y="180340"/>
              <a:ext cx="2928620" cy="2940050"/>
            </a:xfrm>
            <a:custGeom>
              <a:avLst/>
              <a:gdLst/>
              <a:ahLst/>
              <a:cxnLst/>
              <a:rect r="r" b="b" t="t" l="l"/>
              <a:pathLst>
                <a:path h="2940050" w="2928620">
                  <a:moveTo>
                    <a:pt x="2928620" y="2940050"/>
                  </a:moveTo>
                  <a:lnTo>
                    <a:pt x="0" y="2940050"/>
                  </a:lnTo>
                  <a:lnTo>
                    <a:pt x="0" y="0"/>
                  </a:lnTo>
                  <a:lnTo>
                    <a:pt x="2928620" y="0"/>
                  </a:lnTo>
                  <a:lnTo>
                    <a:pt x="2928620" y="2940050"/>
                  </a:lnTo>
                  <a:lnTo>
                    <a:pt x="2928620" y="2940050"/>
                  </a:lnTo>
                  <a:close/>
                </a:path>
              </a:pathLst>
            </a:custGeom>
            <a:blipFill>
              <a:blip r:embed="rId5"/>
              <a:stretch>
                <a:fillRect l="-39235" t="0" r="-39235" b="0"/>
              </a:stretch>
            </a:blipFill>
          </p:spPr>
        </p:sp>
        <p:sp>
          <p:nvSpPr>
            <p:cNvPr name="Freeform 10" id="10"/>
            <p:cNvSpPr/>
            <p:nvPr/>
          </p:nvSpPr>
          <p:spPr>
            <a:xfrm flipH="false" flipV="false" rot="0">
              <a:off x="54610" y="439420"/>
              <a:ext cx="3173730" cy="5429250"/>
            </a:xfrm>
            <a:custGeom>
              <a:avLst/>
              <a:gdLst/>
              <a:ahLst/>
              <a:cxnLst/>
              <a:rect r="r" b="b" t="t" l="l"/>
              <a:pathLst>
                <a:path h="5429250" w="317373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040505"/>
            </a:solidFill>
          </p:spPr>
        </p:sp>
      </p:grpSp>
      <p:sp>
        <p:nvSpPr>
          <p:cNvPr name="Freeform 11" id="11"/>
          <p:cNvSpPr/>
          <p:nvPr/>
        </p:nvSpPr>
        <p:spPr>
          <a:xfrm flipH="true" flipV="false" rot="-501470">
            <a:off x="5540544" y="8523167"/>
            <a:ext cx="2078539" cy="587187"/>
          </a:xfrm>
          <a:custGeom>
            <a:avLst/>
            <a:gdLst/>
            <a:ahLst/>
            <a:cxnLst/>
            <a:rect r="r" b="b" t="t" l="l"/>
            <a:pathLst>
              <a:path h="587187" w="2078539">
                <a:moveTo>
                  <a:pt x="2078539" y="0"/>
                </a:moveTo>
                <a:lnTo>
                  <a:pt x="0" y="0"/>
                </a:lnTo>
                <a:lnTo>
                  <a:pt x="0" y="587188"/>
                </a:lnTo>
                <a:lnTo>
                  <a:pt x="2078539" y="587188"/>
                </a:lnTo>
                <a:lnTo>
                  <a:pt x="2078539"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false" flipV="false" rot="0">
            <a:off x="9090518" y="735093"/>
            <a:ext cx="7315200" cy="1883664"/>
          </a:xfrm>
          <a:custGeom>
            <a:avLst/>
            <a:gdLst/>
            <a:ahLst/>
            <a:cxnLst/>
            <a:rect r="r" b="b" t="t" l="l"/>
            <a:pathLst>
              <a:path h="1883664" w="7315200">
                <a:moveTo>
                  <a:pt x="0" y="0"/>
                </a:moveTo>
                <a:lnTo>
                  <a:pt x="7315200" y="0"/>
                </a:lnTo>
                <a:lnTo>
                  <a:pt x="7315200" y="1883664"/>
                </a:lnTo>
                <a:lnTo>
                  <a:pt x="0" y="188366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3" id="13"/>
          <p:cNvSpPr/>
          <p:nvPr/>
        </p:nvSpPr>
        <p:spPr>
          <a:xfrm flipH="false" flipV="false" rot="0">
            <a:off x="14501004" y="9699839"/>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4" id="14"/>
          <p:cNvSpPr/>
          <p:nvPr/>
        </p:nvSpPr>
        <p:spPr>
          <a:xfrm flipH="false" flipV="false" rot="634781">
            <a:off x="15792304" y="8990686"/>
            <a:ext cx="1982695" cy="951694"/>
          </a:xfrm>
          <a:custGeom>
            <a:avLst/>
            <a:gdLst/>
            <a:ahLst/>
            <a:cxnLst/>
            <a:rect r="r" b="b" t="t" l="l"/>
            <a:pathLst>
              <a:path h="951694" w="1982695">
                <a:moveTo>
                  <a:pt x="0" y="0"/>
                </a:moveTo>
                <a:lnTo>
                  <a:pt x="1982696" y="0"/>
                </a:lnTo>
                <a:lnTo>
                  <a:pt x="1982696" y="951694"/>
                </a:lnTo>
                <a:lnTo>
                  <a:pt x="0" y="95169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5" id="15"/>
          <p:cNvSpPr/>
          <p:nvPr/>
        </p:nvSpPr>
        <p:spPr>
          <a:xfrm flipH="false" flipV="false" rot="-2384549">
            <a:off x="3083637" y="-166729"/>
            <a:ext cx="2709478" cy="2662062"/>
          </a:xfrm>
          <a:custGeom>
            <a:avLst/>
            <a:gdLst/>
            <a:ahLst/>
            <a:cxnLst/>
            <a:rect r="r" b="b" t="t" l="l"/>
            <a:pathLst>
              <a:path h="2662062" w="2709478">
                <a:moveTo>
                  <a:pt x="0" y="0"/>
                </a:moveTo>
                <a:lnTo>
                  <a:pt x="2709478" y="0"/>
                </a:lnTo>
                <a:lnTo>
                  <a:pt x="2709478" y="2662062"/>
                </a:lnTo>
                <a:lnTo>
                  <a:pt x="0" y="2662062"/>
                </a:lnTo>
                <a:lnTo>
                  <a:pt x="0" y="0"/>
                </a:lnTo>
                <a:close/>
              </a:path>
            </a:pathLst>
          </a:custGeom>
          <a:blipFill>
            <a:blip r:embed="rId14"/>
            <a:stretch>
              <a:fillRect l="0" t="0" r="0" b="0"/>
            </a:stretch>
          </a:blipFill>
        </p:spPr>
      </p:sp>
      <p:sp>
        <p:nvSpPr>
          <p:cNvPr name="TextBox 16" id="16"/>
          <p:cNvSpPr txBox="true"/>
          <p:nvPr/>
        </p:nvSpPr>
        <p:spPr>
          <a:xfrm rot="0">
            <a:off x="7650721" y="831404"/>
            <a:ext cx="10194793" cy="1976247"/>
          </a:xfrm>
          <a:prstGeom prst="rect">
            <a:avLst/>
          </a:prstGeom>
        </p:spPr>
        <p:txBody>
          <a:bodyPr anchor="t" rtlCol="false" tIns="0" lIns="0" bIns="0" rIns="0">
            <a:spAutoFit/>
          </a:bodyPr>
          <a:lstStyle/>
          <a:p>
            <a:pPr algn="ctr">
              <a:lnSpc>
                <a:spcPts val="7704"/>
              </a:lnSpc>
            </a:pPr>
            <a:r>
              <a:rPr lang="en-US" sz="7200" spc="907">
                <a:solidFill>
                  <a:srgbClr val="FFFFFF"/>
                </a:solidFill>
                <a:latin typeface="Intro Rust"/>
              </a:rPr>
              <a:t>PERMAFROST</a:t>
            </a:r>
          </a:p>
          <a:p>
            <a:pPr algn="ctr">
              <a:lnSpc>
                <a:spcPts val="7704"/>
              </a:lnSpc>
            </a:pPr>
            <a:r>
              <a:rPr lang="en-US" sz="7200" spc="907">
                <a:solidFill>
                  <a:srgbClr val="FFFFFF"/>
                </a:solidFill>
                <a:latin typeface="Intro Rust"/>
              </a:rPr>
              <a:t>Norway</a:t>
            </a:r>
          </a:p>
        </p:txBody>
      </p:sp>
      <p:sp>
        <p:nvSpPr>
          <p:cNvPr name="TextBox 17" id="17"/>
          <p:cNvSpPr txBox="true"/>
          <p:nvPr/>
        </p:nvSpPr>
        <p:spPr>
          <a:xfrm rot="0">
            <a:off x="7650721" y="3015803"/>
            <a:ext cx="10194793" cy="6119133"/>
          </a:xfrm>
          <a:prstGeom prst="rect">
            <a:avLst/>
          </a:prstGeom>
        </p:spPr>
        <p:txBody>
          <a:bodyPr anchor="t" rtlCol="false" tIns="0" lIns="0" bIns="0" rIns="0">
            <a:spAutoFit/>
          </a:bodyPr>
          <a:lstStyle/>
          <a:p>
            <a:pPr>
              <a:lnSpc>
                <a:spcPts val="4831"/>
              </a:lnSpc>
            </a:pPr>
            <a:r>
              <a:rPr lang="en-US" sz="3928">
                <a:solidFill>
                  <a:srgbClr val="FFFFFF"/>
                </a:solidFill>
                <a:latin typeface="Arimo"/>
              </a:rPr>
              <a:t>Permafrost is </a:t>
            </a:r>
            <a:r>
              <a:rPr lang="en-US" sz="3928">
                <a:solidFill>
                  <a:srgbClr val="FFFFFF"/>
                </a:solidFill>
                <a:latin typeface="Arimo Bold"/>
              </a:rPr>
              <a:t>an area with permanently frozen ground water</a:t>
            </a:r>
            <a:r>
              <a:rPr lang="en-US" sz="3928">
                <a:solidFill>
                  <a:srgbClr val="FFFFFF"/>
                </a:solidFill>
                <a:latin typeface="Arimo"/>
              </a:rPr>
              <a:t>, with no or minimal vegetation. The expansion of permafrost is dependent on climate change. With warming, the area and thickness of permafrost decreases and the thickness of the active layer increases. Shrinking permafrost is one of the most visible evidences of global warming. Melting permafrost releases a lot of carbon into the atmosphere.</a:t>
            </a:r>
          </a:p>
        </p:txBody>
      </p:sp>
      <p:sp>
        <p:nvSpPr>
          <p:cNvPr name="Freeform 18" id="18"/>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15"/>
            <a:stretch>
              <a:fillRect l="-70614" t="0" r="-73198" b="0"/>
            </a:stretch>
          </a:blipFill>
        </p:spPr>
      </p:sp>
      <p:sp>
        <p:nvSpPr>
          <p:cNvPr name="Freeform 19" id="19"/>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16"/>
            <a:stretch>
              <a:fillRect l="-201278" t="-4786"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68963C"/>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8507422" y="1851032"/>
            <a:ext cx="9334803" cy="7416793"/>
            <a:chOff x="0" y="0"/>
            <a:chExt cx="3901440" cy="3099816"/>
          </a:xfrm>
        </p:grpSpPr>
        <p:sp>
          <p:nvSpPr>
            <p:cNvPr name="Freeform 3" id="3"/>
            <p:cNvSpPr/>
            <p:nvPr/>
          </p:nvSpPr>
          <p:spPr>
            <a:xfrm flipH="false" flipV="false" rot="0">
              <a:off x="127000" y="190500"/>
              <a:ext cx="3657600" cy="2413000"/>
            </a:xfrm>
            <a:custGeom>
              <a:avLst/>
              <a:gdLst/>
              <a:ahLst/>
              <a:cxnLst/>
              <a:rect r="r" b="b" t="t" l="l"/>
              <a:pathLst>
                <a:path h="2413000" w="3657600">
                  <a:moveTo>
                    <a:pt x="3657600" y="2413000"/>
                  </a:moveTo>
                  <a:lnTo>
                    <a:pt x="0" y="2413000"/>
                  </a:lnTo>
                  <a:lnTo>
                    <a:pt x="0" y="0"/>
                  </a:lnTo>
                  <a:lnTo>
                    <a:pt x="3657600" y="0"/>
                  </a:lnTo>
                  <a:lnTo>
                    <a:pt x="3657600" y="2413000"/>
                  </a:lnTo>
                  <a:close/>
                </a:path>
              </a:pathLst>
            </a:custGeom>
            <a:blipFill>
              <a:blip r:embed="rId2"/>
              <a:stretch>
                <a:fillRect l="-7112" t="0" r="-10171" b="0"/>
              </a:stretch>
            </a:blipFill>
          </p:spPr>
        </p:sp>
        <p:sp>
          <p:nvSpPr>
            <p:cNvPr name="Freeform 4" id="4"/>
            <p:cNvSpPr/>
            <p:nvPr/>
          </p:nvSpPr>
          <p:spPr>
            <a:xfrm flipH="false" flipV="false" rot="0">
              <a:off x="0" y="0"/>
              <a:ext cx="3901440" cy="3099816"/>
            </a:xfrm>
            <a:custGeom>
              <a:avLst/>
              <a:gdLst/>
              <a:ahLst/>
              <a:cxnLst/>
              <a:rect r="r" b="b" t="t" l="l"/>
              <a:pathLst>
                <a:path h="3099816" w="3901440">
                  <a:moveTo>
                    <a:pt x="3901440" y="3099816"/>
                  </a:moveTo>
                  <a:lnTo>
                    <a:pt x="0" y="3099816"/>
                  </a:lnTo>
                  <a:lnTo>
                    <a:pt x="0" y="0"/>
                  </a:lnTo>
                  <a:lnTo>
                    <a:pt x="3901440" y="0"/>
                  </a:lnTo>
                  <a:lnTo>
                    <a:pt x="3901440" y="3099816"/>
                  </a:lnTo>
                  <a:close/>
                </a:path>
              </a:pathLst>
            </a:custGeom>
            <a:blipFill>
              <a:blip r:embed="rId3"/>
              <a:stretch>
                <a:fillRect l="0" t="-29" r="0" b="-29"/>
              </a:stretch>
            </a:blipFill>
          </p:spPr>
        </p:sp>
      </p:grpSp>
      <p:sp>
        <p:nvSpPr>
          <p:cNvPr name="TextBox 5" id="5"/>
          <p:cNvSpPr txBox="true"/>
          <p:nvPr/>
        </p:nvSpPr>
        <p:spPr>
          <a:xfrm rot="0">
            <a:off x="551419" y="2122595"/>
            <a:ext cx="7727743" cy="6302168"/>
          </a:xfrm>
          <a:prstGeom prst="rect">
            <a:avLst/>
          </a:prstGeom>
        </p:spPr>
        <p:txBody>
          <a:bodyPr anchor="t" rtlCol="false" tIns="0" lIns="0" bIns="0" rIns="0">
            <a:spAutoFit/>
          </a:bodyPr>
          <a:lstStyle/>
          <a:p>
            <a:pPr algn="ctr">
              <a:lnSpc>
                <a:spcPts val="4166"/>
              </a:lnSpc>
            </a:pPr>
            <a:r>
              <a:rPr lang="en-US" sz="3387">
                <a:solidFill>
                  <a:srgbClr val="FFFFFF"/>
                </a:solidFill>
                <a:latin typeface="Arimo"/>
              </a:rPr>
              <a:t>After Austria, Slovakia is the second country in the world with the largest supply of drinking water. It has water supplies for 13.5 mil. inhabitants. There are 180 rivers, 245 waterfalls and 175 alpine meadows in Slovakia.</a:t>
            </a:r>
          </a:p>
          <a:p>
            <a:pPr algn="ctr">
              <a:lnSpc>
                <a:spcPts val="4166"/>
              </a:lnSpc>
            </a:pPr>
          </a:p>
          <a:p>
            <a:pPr algn="ctr">
              <a:lnSpc>
                <a:spcPts val="4166"/>
              </a:lnSpc>
            </a:pPr>
            <a:r>
              <a:rPr lang="en-US" sz="3387">
                <a:solidFill>
                  <a:srgbClr val="FFFFFF"/>
                </a:solidFill>
                <a:latin typeface="Arimo"/>
              </a:rPr>
              <a:t>There are 21 hydroelectric power plants and 212 small hydroelectric power plants in the territory.</a:t>
            </a:r>
          </a:p>
          <a:p>
            <a:pPr algn="ctr">
              <a:lnSpc>
                <a:spcPts val="4166"/>
              </a:lnSpc>
            </a:pPr>
            <a:r>
              <a:rPr lang="en-US" sz="3387">
                <a:solidFill>
                  <a:srgbClr val="FFFFFF"/>
                </a:solidFill>
                <a:latin typeface="Arimo"/>
              </a:rPr>
              <a:t>Slovakia produces only 16.8% of electricity using hydropower plants.</a:t>
            </a:r>
          </a:p>
        </p:txBody>
      </p:sp>
      <p:sp>
        <p:nvSpPr>
          <p:cNvPr name="Freeform 6" id="6"/>
          <p:cNvSpPr/>
          <p:nvPr/>
        </p:nvSpPr>
        <p:spPr>
          <a:xfrm flipH="false" flipV="false" rot="0">
            <a:off x="11492141" y="1449782"/>
            <a:ext cx="4017692" cy="783450"/>
          </a:xfrm>
          <a:custGeom>
            <a:avLst/>
            <a:gdLst/>
            <a:ahLst/>
            <a:cxnLst/>
            <a:rect r="r" b="b" t="t" l="l"/>
            <a:pathLst>
              <a:path h="783450" w="4017692">
                <a:moveTo>
                  <a:pt x="0" y="0"/>
                </a:moveTo>
                <a:lnTo>
                  <a:pt x="4017692" y="0"/>
                </a:lnTo>
                <a:lnTo>
                  <a:pt x="4017692" y="783450"/>
                </a:lnTo>
                <a:lnTo>
                  <a:pt x="0" y="78345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2579877" y="547427"/>
            <a:ext cx="22460047" cy="1226820"/>
          </a:xfrm>
          <a:prstGeom prst="rect">
            <a:avLst/>
          </a:prstGeom>
        </p:spPr>
        <p:txBody>
          <a:bodyPr anchor="t" rtlCol="false" tIns="0" lIns="0" bIns="0" rIns="0">
            <a:spAutoFit/>
          </a:bodyPr>
          <a:lstStyle/>
          <a:p>
            <a:pPr algn="ctr">
              <a:lnSpc>
                <a:spcPts val="10080"/>
              </a:lnSpc>
            </a:pPr>
            <a:r>
              <a:rPr lang="en-US" sz="7200" spc="813">
                <a:solidFill>
                  <a:srgbClr val="FFFFFF"/>
                </a:solidFill>
                <a:latin typeface="Intro Rust"/>
              </a:rPr>
              <a:t>waters of Slovakia</a:t>
            </a:r>
          </a:p>
        </p:txBody>
      </p:sp>
      <p:sp>
        <p:nvSpPr>
          <p:cNvPr name="Freeform 8" id="8"/>
          <p:cNvSpPr/>
          <p:nvPr/>
        </p:nvSpPr>
        <p:spPr>
          <a:xfrm flipH="false" flipV="false" rot="0">
            <a:off x="0" y="0"/>
            <a:ext cx="1210053" cy="2087393"/>
          </a:xfrm>
          <a:custGeom>
            <a:avLst/>
            <a:gdLst/>
            <a:ahLst/>
            <a:cxnLst/>
            <a:rect r="r" b="b" t="t" l="l"/>
            <a:pathLst>
              <a:path h="2087393" w="1210053">
                <a:moveTo>
                  <a:pt x="0" y="0"/>
                </a:moveTo>
                <a:lnTo>
                  <a:pt x="1210053" y="0"/>
                </a:lnTo>
                <a:lnTo>
                  <a:pt x="1210053" y="2087393"/>
                </a:lnTo>
                <a:lnTo>
                  <a:pt x="0" y="2087393"/>
                </a:lnTo>
                <a:lnTo>
                  <a:pt x="0" y="0"/>
                </a:lnTo>
                <a:close/>
              </a:path>
            </a:pathLst>
          </a:custGeom>
          <a:blipFill>
            <a:blip r:embed="rId6"/>
            <a:stretch>
              <a:fillRect l="-70614" t="0" r="-73198" b="0"/>
            </a:stretch>
          </a:blipFill>
        </p:spPr>
      </p:sp>
      <p:sp>
        <p:nvSpPr>
          <p:cNvPr name="Freeform 9" id="9"/>
          <p:cNvSpPr/>
          <p:nvPr/>
        </p:nvSpPr>
        <p:spPr>
          <a:xfrm flipH="false" flipV="false" rot="0">
            <a:off x="17031113" y="8798043"/>
            <a:ext cx="1128912" cy="1332140"/>
          </a:xfrm>
          <a:custGeom>
            <a:avLst/>
            <a:gdLst/>
            <a:ahLst/>
            <a:cxnLst/>
            <a:rect r="r" b="b" t="t" l="l"/>
            <a:pathLst>
              <a:path h="1332140" w="1128912">
                <a:moveTo>
                  <a:pt x="0" y="0"/>
                </a:moveTo>
                <a:lnTo>
                  <a:pt x="1128911" y="0"/>
                </a:lnTo>
                <a:lnTo>
                  <a:pt x="1128911" y="1332140"/>
                </a:lnTo>
                <a:lnTo>
                  <a:pt x="0" y="1332140"/>
                </a:lnTo>
                <a:lnTo>
                  <a:pt x="0" y="0"/>
                </a:lnTo>
                <a:close/>
              </a:path>
            </a:pathLst>
          </a:custGeom>
          <a:blipFill>
            <a:blip r:embed="rId7"/>
            <a:stretch>
              <a:fillRect l="-201278" t="-4786"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DAGB0s-e1H0</dc:identifier>
  <dcterms:modified xsi:type="dcterms:W3CDTF">2011-08-01T06:04:30Z</dcterms:modified>
  <cp:revision>1</cp:revision>
  <dc:title>Klimatická gramotnosť – kópia</dc:title>
</cp:coreProperties>
</file>